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Default Extension="tiff" ContentType="image/tiff"/>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docProps/core.xml" ContentType="application/vnd.openxmlformats-package.core-propertie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sldIdLst>
    <p:sldId id="256" r:id="rId2"/>
    <p:sldId id="257" r:id="rId3"/>
    <p:sldId id="266" r:id="rId4"/>
    <p:sldId id="259" r:id="rId5"/>
    <p:sldId id="260" r:id="rId6"/>
    <p:sldId id="262" r:id="rId7"/>
    <p:sldId id="261" r:id="rId8"/>
    <p:sldId id="263" r:id="rId9"/>
    <p:sldId id="264" r:id="rId10"/>
    <p:sldId id="265" r:id="rId11"/>
    <p:sldId id="267" r:id="rId12"/>
    <p:sldId id="268" r:id="rId13"/>
    <p:sldId id="269" r:id="rId14"/>
    <p:sldId id="270"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12" charset="0"/>
        <a:ea typeface="ＭＳ Ｐゴシック" pitchFamily="-112" charset="-128"/>
        <a:cs typeface="ＭＳ Ｐゴシック" pitchFamily="-112" charset="-128"/>
      </a:defRPr>
    </a:lvl1pPr>
    <a:lvl2pPr marL="457200" algn="l" rtl="0" eaLnBrk="0" fontAlgn="base" hangingPunct="0">
      <a:spcBef>
        <a:spcPct val="0"/>
      </a:spcBef>
      <a:spcAft>
        <a:spcPct val="0"/>
      </a:spcAft>
      <a:defRPr sz="2400" kern="1200">
        <a:solidFill>
          <a:schemeClr val="tx1"/>
        </a:solidFill>
        <a:latin typeface="Arial" pitchFamily="-112" charset="0"/>
        <a:ea typeface="ＭＳ Ｐゴシック" pitchFamily="-112" charset="-128"/>
        <a:cs typeface="ＭＳ Ｐゴシック" pitchFamily="-112" charset="-128"/>
      </a:defRPr>
    </a:lvl2pPr>
    <a:lvl3pPr marL="914400" algn="l" rtl="0" eaLnBrk="0" fontAlgn="base" hangingPunct="0">
      <a:spcBef>
        <a:spcPct val="0"/>
      </a:spcBef>
      <a:spcAft>
        <a:spcPct val="0"/>
      </a:spcAft>
      <a:defRPr sz="2400" kern="1200">
        <a:solidFill>
          <a:schemeClr val="tx1"/>
        </a:solidFill>
        <a:latin typeface="Arial" pitchFamily="-112" charset="0"/>
        <a:ea typeface="ＭＳ Ｐゴシック" pitchFamily="-112" charset="-128"/>
        <a:cs typeface="ＭＳ Ｐゴシック" pitchFamily="-112" charset="-128"/>
      </a:defRPr>
    </a:lvl3pPr>
    <a:lvl4pPr marL="1371600" algn="l" rtl="0" eaLnBrk="0" fontAlgn="base" hangingPunct="0">
      <a:spcBef>
        <a:spcPct val="0"/>
      </a:spcBef>
      <a:spcAft>
        <a:spcPct val="0"/>
      </a:spcAft>
      <a:defRPr sz="2400" kern="1200">
        <a:solidFill>
          <a:schemeClr val="tx1"/>
        </a:solidFill>
        <a:latin typeface="Arial" pitchFamily="-112" charset="0"/>
        <a:ea typeface="ＭＳ Ｐゴシック" pitchFamily="-112" charset="-128"/>
        <a:cs typeface="ＭＳ Ｐゴシック" pitchFamily="-112" charset="-128"/>
      </a:defRPr>
    </a:lvl4pPr>
    <a:lvl5pPr marL="1828800" algn="l" rtl="0" eaLnBrk="0" fontAlgn="base" hangingPunct="0">
      <a:spcBef>
        <a:spcPct val="0"/>
      </a:spcBef>
      <a:spcAft>
        <a:spcPct val="0"/>
      </a:spcAft>
      <a:defRPr sz="2400" kern="1200">
        <a:solidFill>
          <a:schemeClr val="tx1"/>
        </a:solidFill>
        <a:latin typeface="Arial" pitchFamily="-112" charset="0"/>
        <a:ea typeface="ＭＳ Ｐゴシック" pitchFamily="-112" charset="-128"/>
        <a:cs typeface="ＭＳ Ｐゴシック" pitchFamily="-112" charset="-128"/>
      </a:defRPr>
    </a:lvl5pPr>
    <a:lvl6pPr marL="2286000" algn="l" defTabSz="457200" rtl="0" eaLnBrk="1" latinLnBrk="0" hangingPunct="1">
      <a:defRPr sz="2400" kern="1200">
        <a:solidFill>
          <a:schemeClr val="tx1"/>
        </a:solidFill>
        <a:latin typeface="Arial" pitchFamily="-112" charset="0"/>
        <a:ea typeface="ＭＳ Ｐゴシック" pitchFamily="-112" charset="-128"/>
        <a:cs typeface="ＭＳ Ｐゴシック" pitchFamily="-112" charset="-128"/>
      </a:defRPr>
    </a:lvl6pPr>
    <a:lvl7pPr marL="2743200" algn="l" defTabSz="457200" rtl="0" eaLnBrk="1" latinLnBrk="0" hangingPunct="1">
      <a:defRPr sz="2400" kern="1200">
        <a:solidFill>
          <a:schemeClr val="tx1"/>
        </a:solidFill>
        <a:latin typeface="Arial" pitchFamily="-112" charset="0"/>
        <a:ea typeface="ＭＳ Ｐゴシック" pitchFamily="-112" charset="-128"/>
        <a:cs typeface="ＭＳ Ｐゴシック" pitchFamily="-112" charset="-128"/>
      </a:defRPr>
    </a:lvl7pPr>
    <a:lvl8pPr marL="3200400" algn="l" defTabSz="457200" rtl="0" eaLnBrk="1" latinLnBrk="0" hangingPunct="1">
      <a:defRPr sz="2400" kern="1200">
        <a:solidFill>
          <a:schemeClr val="tx1"/>
        </a:solidFill>
        <a:latin typeface="Arial" pitchFamily="-112" charset="0"/>
        <a:ea typeface="ＭＳ Ｐゴシック" pitchFamily="-112" charset="-128"/>
        <a:cs typeface="ＭＳ Ｐゴシック" pitchFamily="-112" charset="-128"/>
      </a:defRPr>
    </a:lvl8pPr>
    <a:lvl9pPr marL="3657600" algn="l" defTabSz="457200" rtl="0" eaLnBrk="1" latinLnBrk="0" hangingPunct="1">
      <a:defRPr sz="2400" kern="1200">
        <a:solidFill>
          <a:schemeClr val="tx1"/>
        </a:solidFill>
        <a:latin typeface="Arial" pitchFamily="-112" charset="0"/>
        <a:ea typeface="ＭＳ Ｐゴシック" pitchFamily="-112" charset="-128"/>
        <a:cs typeface="ＭＳ Ｐゴシック" pitchFamily="-112"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FF1A3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8" d="100"/>
          <a:sy n="98" d="100"/>
        </p:scale>
        <p:origin x="-64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presProps" Target="presProps.xml"/><Relationship Id="rId19"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BAC8A6-EABE-594B-AC07-3E67345FBFD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E34944-803E-B747-AEBE-BB2901C84EB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648912-E9F6-CE42-81AA-0BB41B74CAE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16598F-126C-F347-8952-37A03810B62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D2ED20-CF62-AC42-AF24-BA199A70625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7CC785-3508-6E45-BD81-636EE5EE45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C3FAC57-AFE0-3E43-B88B-5711D8B4FDE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2881F0D-462E-D842-BAA3-4C6025BEAA1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7E49315-B3D7-3740-909D-3977E5D26F4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6F0908-D9E9-0B46-B59E-16444297496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19C504-87F1-604B-B9BB-C5F38F9418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accent2"/>
            </a:gs>
            <a:gs pos="100000">
              <a:srgbClr val="FF1A35"/>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96DEF33B-94D7-0743-898F-38CA15B826A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2pPr>
      <a:lvl3pPr algn="ctr" rtl="0" eaLnBrk="0" fontAlgn="base" hangingPunct="0">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3pPr>
      <a:lvl4pPr algn="ctr" rtl="0" eaLnBrk="0" fontAlgn="base" hangingPunct="0">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4pPr>
      <a:lvl5pPr algn="ctr" rtl="0" eaLnBrk="0" fontAlgn="base" hangingPunct="0">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5pPr>
      <a:lvl6pPr marL="457200" algn="ctr" rtl="0" fontAlgn="base">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6pPr>
      <a:lvl7pPr marL="914400" algn="ctr" rtl="0" fontAlgn="base">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7pPr>
      <a:lvl8pPr marL="1371600" algn="ctr" rtl="0" fontAlgn="base">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8pPr>
      <a:lvl9pPr marL="1828800" algn="ctr" rtl="0" fontAlgn="base">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762000"/>
            <a:ext cx="3657600" cy="2133600"/>
          </a:xfrm>
        </p:spPr>
        <p:txBody>
          <a:bodyPr/>
          <a:lstStyle/>
          <a:p>
            <a:pPr eaLnBrk="1" hangingPunct="1"/>
            <a:r>
              <a:rPr lang="en-US"/>
              <a:t>Word Roots:</a:t>
            </a:r>
            <a:br>
              <a:rPr lang="en-US"/>
            </a:br>
            <a:r>
              <a:rPr lang="en-US"/>
              <a:t>Classics 30</a:t>
            </a:r>
          </a:p>
        </p:txBody>
      </p:sp>
      <p:sp>
        <p:nvSpPr>
          <p:cNvPr id="13315" name="Rectangle 3"/>
          <p:cNvSpPr>
            <a:spLocks noGrp="1" noChangeArrowheads="1"/>
          </p:cNvSpPr>
          <p:nvPr>
            <p:ph type="subTitle" idx="1"/>
          </p:nvPr>
        </p:nvSpPr>
        <p:spPr>
          <a:xfrm>
            <a:off x="762000" y="4191000"/>
            <a:ext cx="3352800" cy="1752600"/>
          </a:xfrm>
        </p:spPr>
        <p:txBody>
          <a:bodyPr/>
          <a:lstStyle/>
          <a:p>
            <a:pPr eaLnBrk="1" hangingPunct="1"/>
            <a:r>
              <a:rPr lang="en-US" dirty="0"/>
              <a:t>Wednesday,</a:t>
            </a:r>
          </a:p>
          <a:p>
            <a:pPr eaLnBrk="1" hangingPunct="1"/>
            <a:r>
              <a:rPr lang="en-US" dirty="0"/>
              <a:t>August</a:t>
            </a:r>
            <a:r>
              <a:rPr lang="en-US" dirty="0" smtClean="0"/>
              <a:t> 4, 2010: </a:t>
            </a:r>
            <a:r>
              <a:rPr lang="en-US" dirty="0"/>
              <a:t>Unit 1</a:t>
            </a:r>
          </a:p>
          <a:p>
            <a:pPr eaLnBrk="1" hangingPunct="1"/>
            <a:endParaRPr lang="en-US" dirty="0"/>
          </a:p>
        </p:txBody>
      </p:sp>
      <p:pic>
        <p:nvPicPr>
          <p:cNvPr id="13316" name="Picture 5" descr="dictionary"/>
          <p:cNvPicPr>
            <a:picLocks noChangeAspect="1" noChangeArrowheads="1"/>
          </p:cNvPicPr>
          <p:nvPr/>
        </p:nvPicPr>
        <p:blipFill>
          <a:blip r:embed="rId2"/>
          <a:srcRect/>
          <a:stretch>
            <a:fillRect/>
          </a:stretch>
        </p:blipFill>
        <p:spPr bwMode="auto">
          <a:xfrm>
            <a:off x="5105400" y="1143000"/>
            <a:ext cx="3087688" cy="4572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81000"/>
            <a:ext cx="7772400" cy="1143000"/>
          </a:xfrm>
        </p:spPr>
        <p:txBody>
          <a:bodyPr/>
          <a:lstStyle/>
          <a:p>
            <a:pPr eaLnBrk="1" hangingPunct="1"/>
            <a:r>
              <a:rPr lang="en-US"/>
              <a:t>Practice with Greek Writing:</a:t>
            </a:r>
            <a:br>
              <a:rPr lang="en-US"/>
            </a:br>
            <a:r>
              <a:rPr lang="en-US" sz="3200"/>
              <a:t>Pronounce the Following Words</a:t>
            </a:r>
            <a:endParaRPr lang="en-US"/>
          </a:p>
        </p:txBody>
      </p:sp>
      <p:pic>
        <p:nvPicPr>
          <p:cNvPr id="4" name="Picture 3" descr="greekWords.8.4.10.tiff"/>
          <p:cNvPicPr>
            <a:picLocks noChangeAspect="1"/>
          </p:cNvPicPr>
          <p:nvPr/>
        </p:nvPicPr>
        <p:blipFill>
          <a:blip r:embed="rId2"/>
          <a:stretch>
            <a:fillRect/>
          </a:stretch>
        </p:blipFill>
        <p:spPr>
          <a:xfrm>
            <a:off x="381000" y="1905000"/>
            <a:ext cx="8432800" cy="41783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Bonus Biology Term I</a:t>
            </a:r>
            <a:endParaRPr lang="en-US" dirty="0"/>
          </a:p>
        </p:txBody>
      </p:sp>
      <p:sp>
        <p:nvSpPr>
          <p:cNvPr id="3" name="Content Placeholder 2"/>
          <p:cNvSpPr>
            <a:spLocks noGrp="1"/>
          </p:cNvSpPr>
          <p:nvPr>
            <p:ph idx="1"/>
          </p:nvPr>
        </p:nvSpPr>
        <p:spPr/>
        <p:txBody>
          <a:bodyPr/>
          <a:lstStyle/>
          <a:p>
            <a:r>
              <a:rPr lang="en-US" dirty="0" smtClean="0"/>
              <a:t>“</a:t>
            </a:r>
            <a:r>
              <a:rPr lang="en-US" u="sng" dirty="0" smtClean="0"/>
              <a:t>evolution</a:t>
            </a:r>
            <a:r>
              <a:rPr lang="en-US" dirty="0" smtClean="0"/>
              <a:t>” from Latin</a:t>
            </a:r>
          </a:p>
          <a:p>
            <a:pPr lvl="1"/>
            <a:r>
              <a:rPr lang="en-US" dirty="0" smtClean="0"/>
              <a:t>{</a:t>
            </a:r>
            <a:r>
              <a:rPr lang="en-US" dirty="0" err="1" smtClean="0"/>
              <a:t>e</a:t>
            </a:r>
            <a:r>
              <a:rPr lang="en-US" dirty="0" smtClean="0"/>
              <a:t>/ex} = “out” (sometimes “up”)</a:t>
            </a:r>
          </a:p>
          <a:p>
            <a:pPr lvl="1"/>
            <a:r>
              <a:rPr lang="en-US" dirty="0" smtClean="0"/>
              <a:t>{</a:t>
            </a:r>
            <a:r>
              <a:rPr lang="en-US" dirty="0" err="1" smtClean="0"/>
              <a:t>volve/volut</a:t>
            </a:r>
            <a:r>
              <a:rPr lang="en-US" dirty="0" smtClean="0"/>
              <a:t>} = “roll” </a:t>
            </a:r>
          </a:p>
          <a:p>
            <a:pPr lvl="1"/>
            <a:r>
              <a:rPr lang="en-US" dirty="0" smtClean="0"/>
              <a:t>{ion}, which makes nouns out of verbs. </a:t>
            </a:r>
          </a:p>
          <a:p>
            <a:r>
              <a:rPr lang="en-US" dirty="0" smtClean="0"/>
              <a:t>Compare</a:t>
            </a:r>
          </a:p>
          <a:p>
            <a:pPr lvl="1"/>
            <a:r>
              <a:rPr lang="en-US" dirty="0" smtClean="0"/>
              <a:t>involve, convoluted, volute</a:t>
            </a:r>
          </a:p>
          <a:p>
            <a:pPr lvl="1"/>
            <a:r>
              <a:rPr lang="en-US" dirty="0" smtClean="0"/>
              <a:t>invent, invention; subtract, subtraction; fuse, fusion</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Bonus Biology Term II</a:t>
            </a:r>
            <a:endParaRPr lang="en-US" dirty="0"/>
          </a:p>
        </p:txBody>
      </p:sp>
      <p:sp>
        <p:nvSpPr>
          <p:cNvPr id="3" name="Content Placeholder 2"/>
          <p:cNvSpPr>
            <a:spLocks noGrp="1"/>
          </p:cNvSpPr>
          <p:nvPr>
            <p:ph idx="1"/>
          </p:nvPr>
        </p:nvSpPr>
        <p:spPr/>
        <p:txBody>
          <a:bodyPr/>
          <a:lstStyle/>
          <a:p>
            <a:r>
              <a:rPr lang="en-US" dirty="0" smtClean="0"/>
              <a:t>“</a:t>
            </a:r>
            <a:r>
              <a:rPr lang="en-US" u="sng" dirty="0" err="1" smtClean="0"/>
              <a:t>taxon</a:t>
            </a:r>
            <a:r>
              <a:rPr lang="en-US" dirty="0" smtClean="0"/>
              <a:t>” from Greek</a:t>
            </a:r>
          </a:p>
          <a:p>
            <a:pPr lvl="1"/>
            <a:r>
              <a:rPr lang="en-US" dirty="0" smtClean="0"/>
              <a:t>{tax/tact} = “arrange in order”</a:t>
            </a:r>
          </a:p>
          <a:p>
            <a:pPr lvl="1"/>
            <a:r>
              <a:rPr lang="en-US" dirty="0" smtClean="0"/>
              <a:t>{on} = a suffix that indicates small or minimal divisions</a:t>
            </a:r>
          </a:p>
          <a:p>
            <a:r>
              <a:rPr lang="en-US" dirty="0" smtClean="0"/>
              <a:t>Compare</a:t>
            </a:r>
          </a:p>
          <a:p>
            <a:pPr lvl="1"/>
            <a:r>
              <a:rPr lang="en-US" dirty="0" smtClean="0"/>
              <a:t>syntax, tactic, taxonomy (“</a:t>
            </a:r>
            <a:r>
              <a:rPr lang="en-US" dirty="0" err="1" smtClean="0"/>
              <a:t>nomy</a:t>
            </a:r>
            <a:r>
              <a:rPr lang="en-US" dirty="0" smtClean="0"/>
              <a:t>” = “management”)</a:t>
            </a:r>
          </a:p>
          <a:p>
            <a:pPr lvl="1"/>
            <a:r>
              <a:rPr lang="en-US" dirty="0" smtClean="0"/>
              <a:t>neutron, photon</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Bonus Biology Term III</a:t>
            </a:r>
            <a:endParaRPr lang="en-US" dirty="0"/>
          </a:p>
        </p:txBody>
      </p:sp>
      <p:sp>
        <p:nvSpPr>
          <p:cNvPr id="3" name="Content Placeholder 2"/>
          <p:cNvSpPr>
            <a:spLocks noGrp="1"/>
          </p:cNvSpPr>
          <p:nvPr>
            <p:ph idx="1"/>
          </p:nvPr>
        </p:nvSpPr>
        <p:spPr/>
        <p:txBody>
          <a:bodyPr/>
          <a:lstStyle/>
          <a:p>
            <a:r>
              <a:rPr lang="en-US" dirty="0" smtClean="0"/>
              <a:t>“</a:t>
            </a:r>
            <a:r>
              <a:rPr lang="en-US" u="sng" dirty="0" smtClean="0"/>
              <a:t>phylum</a:t>
            </a:r>
            <a:r>
              <a:rPr lang="en-US" dirty="0" smtClean="0"/>
              <a:t>” from Greek </a:t>
            </a:r>
          </a:p>
          <a:p>
            <a:pPr lvl="1"/>
            <a:r>
              <a:rPr lang="en-US" dirty="0" smtClean="0"/>
              <a:t>{</a:t>
            </a:r>
            <a:r>
              <a:rPr lang="en-US" dirty="0" err="1" smtClean="0"/>
              <a:t>phyl</a:t>
            </a:r>
            <a:r>
              <a:rPr lang="en-US" dirty="0" smtClean="0"/>
              <a:t>} = “race” or “tribe”</a:t>
            </a:r>
          </a:p>
          <a:p>
            <a:pPr lvl="1"/>
            <a:r>
              <a:rPr lang="en-US" dirty="0" smtClean="0"/>
              <a:t>{on}</a:t>
            </a:r>
          </a:p>
          <a:p>
            <a:r>
              <a:rPr lang="en-US" dirty="0" smtClean="0"/>
              <a:t>Compare</a:t>
            </a:r>
          </a:p>
          <a:p>
            <a:pPr lvl="1"/>
            <a:r>
              <a:rPr lang="en-US" dirty="0" smtClean="0"/>
              <a:t>monophyletic (“mono” = “one”)</a:t>
            </a:r>
          </a:p>
          <a:p>
            <a:pPr lvl="1"/>
            <a:r>
              <a:rPr lang="en-US" dirty="0" smtClean="0"/>
              <a:t>polyphyletic (“poly” = “many”)</a:t>
            </a:r>
          </a:p>
          <a:p>
            <a:pPr lvl="1"/>
            <a:r>
              <a:rPr lang="en-US" dirty="0" err="1" smtClean="0"/>
              <a:t>paraphyletic</a:t>
            </a:r>
            <a:r>
              <a:rPr lang="en-US" dirty="0" smtClean="0"/>
              <a:t> (“</a:t>
            </a:r>
            <a:r>
              <a:rPr lang="en-US" dirty="0" err="1" smtClean="0"/>
              <a:t>para</a:t>
            </a:r>
            <a:r>
              <a:rPr lang="en-US" dirty="0" smtClean="0"/>
              <a:t>” = “beside,” “alongside,” “beyond”)</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Bonus Biology Term IV</a:t>
            </a:r>
            <a:endParaRPr lang="en-US" dirty="0"/>
          </a:p>
        </p:txBody>
      </p:sp>
      <p:sp>
        <p:nvSpPr>
          <p:cNvPr id="3" name="Content Placeholder 2"/>
          <p:cNvSpPr>
            <a:spLocks noGrp="1"/>
          </p:cNvSpPr>
          <p:nvPr>
            <p:ph idx="1"/>
          </p:nvPr>
        </p:nvSpPr>
        <p:spPr>
          <a:xfrm>
            <a:off x="685800" y="1981200"/>
            <a:ext cx="3886200" cy="4114800"/>
          </a:xfrm>
        </p:spPr>
        <p:txBody>
          <a:bodyPr/>
          <a:lstStyle/>
          <a:p>
            <a:r>
              <a:rPr lang="en-US" dirty="0" smtClean="0"/>
              <a:t>“</a:t>
            </a:r>
            <a:r>
              <a:rPr lang="en-US" u="sng" dirty="0" err="1" smtClean="0"/>
              <a:t>clade</a:t>
            </a:r>
            <a:r>
              <a:rPr lang="en-US" dirty="0" smtClean="0"/>
              <a:t>” from Greek </a:t>
            </a:r>
          </a:p>
          <a:p>
            <a:pPr lvl="1"/>
            <a:r>
              <a:rPr lang="en-US" dirty="0" smtClean="0"/>
              <a:t>{clad} = “branch”</a:t>
            </a:r>
          </a:p>
          <a:p>
            <a:r>
              <a:rPr lang="en-US" dirty="0" smtClean="0"/>
              <a:t>Compare</a:t>
            </a:r>
          </a:p>
          <a:p>
            <a:pPr lvl="1"/>
            <a:r>
              <a:rPr lang="en-US" dirty="0" err="1" smtClean="0"/>
              <a:t>cladistics</a:t>
            </a:r>
            <a:endParaRPr lang="en-US" dirty="0" smtClean="0"/>
          </a:p>
          <a:p>
            <a:pPr lvl="1"/>
            <a:r>
              <a:rPr lang="en-US" dirty="0" err="1" smtClean="0"/>
              <a:t>cladogram</a:t>
            </a:r>
            <a:r>
              <a:rPr lang="en-US" dirty="0" smtClean="0"/>
              <a:t> ({gram} = “drawing,” “writing”)</a:t>
            </a:r>
          </a:p>
          <a:p>
            <a:pPr lvl="1">
              <a:buNone/>
            </a:pPr>
            <a:endParaRPr lang="en-US" dirty="0" smtClean="0"/>
          </a:p>
        </p:txBody>
      </p:sp>
      <p:pic>
        <p:nvPicPr>
          <p:cNvPr id="4" name="Picture 3" descr="cladogram.tiff"/>
          <p:cNvPicPr>
            <a:picLocks noChangeAspect="1"/>
          </p:cNvPicPr>
          <p:nvPr/>
        </p:nvPicPr>
        <p:blipFill>
          <a:blip r:embed="rId2"/>
          <a:stretch>
            <a:fillRect/>
          </a:stretch>
        </p:blipFill>
        <p:spPr>
          <a:xfrm>
            <a:off x="4506178" y="2209800"/>
            <a:ext cx="4419916" cy="3810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Today’s Goals</a:t>
            </a:r>
          </a:p>
        </p:txBody>
      </p:sp>
      <p:sp>
        <p:nvSpPr>
          <p:cNvPr id="14339" name="Rectangle 3"/>
          <p:cNvSpPr>
            <a:spLocks noGrp="1" noChangeArrowheads="1"/>
          </p:cNvSpPr>
          <p:nvPr>
            <p:ph type="body" idx="1"/>
          </p:nvPr>
        </p:nvSpPr>
        <p:spPr/>
        <p:txBody>
          <a:bodyPr/>
          <a:lstStyle/>
          <a:p>
            <a:pPr eaLnBrk="1" hangingPunct="1">
              <a:lnSpc>
                <a:spcPct val="90000"/>
              </a:lnSpc>
            </a:pPr>
            <a:r>
              <a:rPr lang="en-US" sz="2800"/>
              <a:t>To make clear what will be on the quiz tomorrow</a:t>
            </a:r>
          </a:p>
          <a:p>
            <a:pPr eaLnBrk="1" hangingPunct="1">
              <a:lnSpc>
                <a:spcPct val="90000"/>
              </a:lnSpc>
            </a:pPr>
            <a:r>
              <a:rPr lang="en-US" sz="2800"/>
              <a:t>To review material from Unit 1</a:t>
            </a:r>
          </a:p>
          <a:p>
            <a:pPr eaLnBrk="1" hangingPunct="1">
              <a:lnSpc>
                <a:spcPct val="90000"/>
              </a:lnSpc>
            </a:pPr>
            <a:r>
              <a:rPr lang="en-US" sz="2800"/>
              <a:t>To learn a bit more about Greek writing</a:t>
            </a:r>
          </a:p>
          <a:p>
            <a:pPr lvl="1" eaLnBrk="1" hangingPunct="1">
              <a:lnSpc>
                <a:spcPct val="90000"/>
              </a:lnSpc>
            </a:pPr>
            <a:r>
              <a:rPr lang="en-US" sz="2400"/>
              <a:t>Breathings</a:t>
            </a:r>
          </a:p>
          <a:p>
            <a:pPr lvl="1" eaLnBrk="1" hangingPunct="1">
              <a:lnSpc>
                <a:spcPct val="90000"/>
              </a:lnSpc>
            </a:pPr>
            <a:r>
              <a:rPr lang="en-US" sz="2400"/>
              <a:t>Accents</a:t>
            </a:r>
          </a:p>
          <a:p>
            <a:pPr lvl="1" eaLnBrk="1" hangingPunct="1">
              <a:lnSpc>
                <a:spcPct val="90000"/>
              </a:lnSpc>
            </a:pPr>
            <a:r>
              <a:rPr lang="en-US" sz="2400"/>
              <a:t>Diphthongs</a:t>
            </a:r>
          </a:p>
          <a:p>
            <a:pPr lvl="1" eaLnBrk="1" hangingPunct="1">
              <a:lnSpc>
                <a:spcPct val="90000"/>
              </a:lnSpc>
            </a:pPr>
            <a:r>
              <a:rPr lang="en-US" sz="2400"/>
              <a:t>Nasalized gamma</a:t>
            </a:r>
          </a:p>
          <a:p>
            <a:pPr lvl="1" eaLnBrk="1" hangingPunct="1">
              <a:lnSpc>
                <a:spcPct val="90000"/>
              </a:lnSpc>
            </a:pPr>
            <a:r>
              <a:rPr lang="en-US" sz="2400"/>
              <a:t>Problem letters (theta, phi, chi)</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Tomorrow’s Quiz</a:t>
            </a:r>
          </a:p>
        </p:txBody>
      </p:sp>
      <p:sp>
        <p:nvSpPr>
          <p:cNvPr id="33795" name="Rectangle 3"/>
          <p:cNvSpPr>
            <a:spLocks noGrp="1" noChangeArrowheads="1"/>
          </p:cNvSpPr>
          <p:nvPr>
            <p:ph type="body" idx="1"/>
          </p:nvPr>
        </p:nvSpPr>
        <p:spPr>
          <a:xfrm>
            <a:off x="685800" y="1524000"/>
            <a:ext cx="7772400" cy="4572000"/>
          </a:xfrm>
        </p:spPr>
        <p:txBody>
          <a:bodyPr/>
          <a:lstStyle/>
          <a:p>
            <a:r>
              <a:rPr lang="en-US" sz="2400" dirty="0"/>
              <a:t>Be able to give me a brief account (three or four sentences) about the spread of </a:t>
            </a:r>
            <a:r>
              <a:rPr lang="en-US" sz="2400" u="sng" dirty="0"/>
              <a:t>Greek</a:t>
            </a:r>
            <a:r>
              <a:rPr lang="en-US" sz="2400" dirty="0"/>
              <a:t> and </a:t>
            </a:r>
            <a:r>
              <a:rPr lang="en-US" sz="2400" u="sng" dirty="0"/>
              <a:t>Latin</a:t>
            </a:r>
            <a:r>
              <a:rPr lang="en-US" sz="2400" dirty="0"/>
              <a:t> (times and places). </a:t>
            </a:r>
          </a:p>
          <a:p>
            <a:r>
              <a:rPr lang="en-US" sz="2400" dirty="0"/>
              <a:t>Be able to very briefly explain English’s origin as a Germanic language. </a:t>
            </a:r>
          </a:p>
          <a:p>
            <a:r>
              <a:rPr lang="en-US" sz="2400" dirty="0"/>
              <a:t>Be able to give correct answers from the Unit 1 questions (pp. 1-32) and exercises (pp. 35-38).</a:t>
            </a:r>
          </a:p>
          <a:p>
            <a:r>
              <a:rPr lang="en-US" sz="2400" dirty="0"/>
              <a:t>Be able to explain the words at the top of page 34. </a:t>
            </a:r>
          </a:p>
          <a:p>
            <a:r>
              <a:rPr lang="en-US" sz="2400" dirty="0"/>
              <a:t>Be able to write out the Greek alphabet (including both forms of sigma</a:t>
            </a:r>
            <a:r>
              <a:rPr lang="en-US" sz="2400" dirty="0" smtClean="0"/>
              <a:t>.</a:t>
            </a:r>
          </a:p>
          <a:p>
            <a:r>
              <a:rPr lang="en-US" sz="2400" dirty="0" smtClean="0"/>
              <a:t>Know what morphemes the underlined  biological terms at the end of this lecture </a:t>
            </a:r>
            <a:r>
              <a:rPr lang="en-US" sz="2400" smtClean="0"/>
              <a:t>come from. </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t>Terms from </a:t>
            </a:r>
            <a:br>
              <a:rPr lang="en-US"/>
            </a:br>
            <a:r>
              <a:rPr lang="en-US"/>
              <a:t>Top of p. 34, part I</a:t>
            </a:r>
          </a:p>
        </p:txBody>
      </p:sp>
      <p:sp>
        <p:nvSpPr>
          <p:cNvPr id="16387" name="Rectangle 3"/>
          <p:cNvSpPr>
            <a:spLocks noGrp="1" noChangeArrowheads="1"/>
          </p:cNvSpPr>
          <p:nvPr>
            <p:ph type="body" sz="half" idx="1"/>
          </p:nvPr>
        </p:nvSpPr>
        <p:spPr/>
        <p:txBody>
          <a:bodyPr/>
          <a:lstStyle/>
          <a:p>
            <a:pPr eaLnBrk="1" hangingPunct="1">
              <a:lnSpc>
                <a:spcPct val="90000"/>
              </a:lnSpc>
            </a:pPr>
            <a:r>
              <a:rPr lang="en-US" sz="2400"/>
              <a:t>allomorphs</a:t>
            </a:r>
          </a:p>
          <a:p>
            <a:pPr eaLnBrk="1" hangingPunct="1">
              <a:lnSpc>
                <a:spcPct val="90000"/>
              </a:lnSpc>
            </a:pPr>
            <a:r>
              <a:rPr lang="en-US" sz="2400"/>
              <a:t>analyze</a:t>
            </a:r>
          </a:p>
          <a:p>
            <a:pPr eaLnBrk="1" hangingPunct="1">
              <a:lnSpc>
                <a:spcPct val="90000"/>
              </a:lnSpc>
            </a:pPr>
            <a:r>
              <a:rPr lang="en-US" sz="2400"/>
              <a:t>Anglo-Saxon</a:t>
            </a:r>
          </a:p>
          <a:p>
            <a:pPr eaLnBrk="1" hangingPunct="1">
              <a:lnSpc>
                <a:spcPct val="90000"/>
              </a:lnSpc>
            </a:pPr>
            <a:r>
              <a:rPr lang="en-US" sz="2400"/>
              <a:t>base</a:t>
            </a:r>
          </a:p>
          <a:p>
            <a:pPr eaLnBrk="1" hangingPunct="1">
              <a:lnSpc>
                <a:spcPct val="90000"/>
              </a:lnSpc>
            </a:pPr>
            <a:r>
              <a:rPr lang="en-US" sz="2400"/>
              <a:t>borrowings</a:t>
            </a:r>
          </a:p>
          <a:p>
            <a:pPr eaLnBrk="1" hangingPunct="1">
              <a:lnSpc>
                <a:spcPct val="90000"/>
              </a:lnSpc>
            </a:pPr>
            <a:r>
              <a:rPr lang="en-US" sz="2400"/>
              <a:t>content word</a:t>
            </a:r>
          </a:p>
          <a:p>
            <a:pPr eaLnBrk="1" hangingPunct="1">
              <a:lnSpc>
                <a:spcPct val="90000"/>
              </a:lnSpc>
            </a:pPr>
            <a:r>
              <a:rPr lang="en-US" sz="2400"/>
              <a:t>derivative</a:t>
            </a:r>
          </a:p>
          <a:p>
            <a:pPr eaLnBrk="1" hangingPunct="1">
              <a:lnSpc>
                <a:spcPct val="90000"/>
              </a:lnSpc>
            </a:pPr>
            <a:r>
              <a:rPr lang="en-US" sz="2400"/>
              <a:t>empty morpheme</a:t>
            </a:r>
          </a:p>
          <a:p>
            <a:pPr eaLnBrk="1" hangingPunct="1">
              <a:lnSpc>
                <a:spcPct val="90000"/>
              </a:lnSpc>
            </a:pPr>
            <a:r>
              <a:rPr lang="en-US" sz="2400"/>
              <a:t>etymology</a:t>
            </a:r>
          </a:p>
          <a:p>
            <a:pPr eaLnBrk="1" hangingPunct="1">
              <a:lnSpc>
                <a:spcPct val="90000"/>
              </a:lnSpc>
            </a:pPr>
            <a:r>
              <a:rPr lang="en-US" sz="2400"/>
              <a:t>full morpheme</a:t>
            </a:r>
          </a:p>
          <a:p>
            <a:pPr eaLnBrk="1" hangingPunct="1">
              <a:lnSpc>
                <a:spcPct val="90000"/>
              </a:lnSpc>
              <a:buFontTx/>
              <a:buNone/>
            </a:pPr>
            <a:endParaRPr lang="en-US" sz="2400"/>
          </a:p>
        </p:txBody>
      </p:sp>
      <p:sp>
        <p:nvSpPr>
          <p:cNvPr id="16388" name="Rectangle 4"/>
          <p:cNvSpPr>
            <a:spLocks noGrp="1" noChangeArrowheads="1"/>
          </p:cNvSpPr>
          <p:nvPr>
            <p:ph type="body" sz="half" idx="2"/>
          </p:nvPr>
        </p:nvSpPr>
        <p:spPr>
          <a:xfrm>
            <a:off x="4572000" y="1981200"/>
            <a:ext cx="3810000" cy="4114800"/>
          </a:xfrm>
        </p:spPr>
        <p:txBody>
          <a:bodyPr/>
          <a:lstStyle/>
          <a:p>
            <a:pPr eaLnBrk="1" hangingPunct="1">
              <a:lnSpc>
                <a:spcPct val="90000"/>
              </a:lnSpc>
            </a:pPr>
            <a:r>
              <a:rPr lang="en-US" sz="2400"/>
              <a:t>function word </a:t>
            </a:r>
          </a:p>
          <a:p>
            <a:pPr eaLnBrk="1" hangingPunct="1">
              <a:lnSpc>
                <a:spcPct val="90000"/>
              </a:lnSpc>
            </a:pPr>
            <a:r>
              <a:rPr lang="en-US" sz="2400"/>
              <a:t>intensifying morpheme</a:t>
            </a:r>
          </a:p>
          <a:p>
            <a:pPr eaLnBrk="1" hangingPunct="1">
              <a:lnSpc>
                <a:spcPct val="90000"/>
              </a:lnSpc>
            </a:pPr>
            <a:r>
              <a:rPr lang="en-US" sz="2400"/>
              <a:t>Middle English</a:t>
            </a:r>
          </a:p>
          <a:p>
            <a:pPr eaLnBrk="1" hangingPunct="1">
              <a:lnSpc>
                <a:spcPct val="90000"/>
              </a:lnSpc>
            </a:pPr>
            <a:r>
              <a:rPr lang="en-US" sz="2400"/>
              <a:t>morpheme</a:t>
            </a:r>
          </a:p>
          <a:p>
            <a:pPr eaLnBrk="1" hangingPunct="1">
              <a:lnSpc>
                <a:spcPct val="90000"/>
              </a:lnSpc>
            </a:pPr>
            <a:r>
              <a:rPr lang="en-US" sz="2400"/>
              <a:t>obsolete</a:t>
            </a:r>
          </a:p>
          <a:p>
            <a:pPr eaLnBrk="1" hangingPunct="1">
              <a:lnSpc>
                <a:spcPct val="90000"/>
              </a:lnSpc>
            </a:pPr>
            <a:r>
              <a:rPr lang="en-US" sz="2400"/>
              <a:t>Old English</a:t>
            </a:r>
          </a:p>
          <a:p>
            <a:pPr eaLnBrk="1" hangingPunct="1">
              <a:lnSpc>
                <a:spcPct val="90000"/>
              </a:lnSpc>
            </a:pPr>
            <a:r>
              <a:rPr lang="en-US" sz="2400"/>
              <a:t>prefix</a:t>
            </a:r>
          </a:p>
          <a:p>
            <a:pPr eaLnBrk="1" hangingPunct="1">
              <a:lnSpc>
                <a:spcPct val="90000"/>
              </a:lnSpc>
            </a:pPr>
            <a:r>
              <a:rPr lang="en-US" sz="2400"/>
              <a:t>structure</a:t>
            </a:r>
          </a:p>
          <a:p>
            <a:pPr eaLnBrk="1" hangingPunct="1">
              <a:lnSpc>
                <a:spcPct val="90000"/>
              </a:lnSpc>
            </a:pPr>
            <a:r>
              <a:rPr lang="en-US" sz="2400"/>
              <a:t>suffix</a:t>
            </a:r>
          </a:p>
          <a:p>
            <a:pPr eaLnBrk="1" hangingPunct="1">
              <a:lnSpc>
                <a:spcPct val="90000"/>
              </a:lnSpc>
            </a:pPr>
            <a:r>
              <a:rPr lang="en-US" sz="2400"/>
              <a:t>word order</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t>More on Greek Writing:</a:t>
            </a:r>
            <a:br>
              <a:rPr lang="en-US"/>
            </a:br>
            <a:r>
              <a:rPr lang="en-US"/>
              <a:t>Breathings</a:t>
            </a:r>
          </a:p>
        </p:txBody>
      </p:sp>
      <p:sp>
        <p:nvSpPr>
          <p:cNvPr id="17411" name="Rectangle 3"/>
          <p:cNvSpPr>
            <a:spLocks noGrp="1" noChangeArrowheads="1"/>
          </p:cNvSpPr>
          <p:nvPr>
            <p:ph type="body" idx="1"/>
          </p:nvPr>
        </p:nvSpPr>
        <p:spPr>
          <a:xfrm>
            <a:off x="685800" y="1981200"/>
            <a:ext cx="7772400" cy="1524000"/>
          </a:xfrm>
        </p:spPr>
        <p:txBody>
          <a:bodyPr/>
          <a:lstStyle/>
          <a:p>
            <a:pPr eaLnBrk="1" hangingPunct="1">
              <a:lnSpc>
                <a:spcPct val="90000"/>
              </a:lnSpc>
            </a:pPr>
            <a:r>
              <a:rPr lang="en-US" sz="2800"/>
              <a:t>Words that begin with vowels in Greek always have a breathing written over their beginning. A breathing is a little mark that looks like like an apostrophe. </a:t>
            </a:r>
          </a:p>
        </p:txBody>
      </p:sp>
      <p:pic>
        <p:nvPicPr>
          <p:cNvPr id="17412" name="Picture 6" descr="breathing.tiff"/>
          <p:cNvPicPr>
            <a:picLocks noChangeAspect="1"/>
          </p:cNvPicPr>
          <p:nvPr/>
        </p:nvPicPr>
        <p:blipFill>
          <a:blip r:embed="rId2"/>
          <a:srcRect/>
          <a:stretch>
            <a:fillRect/>
          </a:stretch>
        </p:blipFill>
        <p:spPr bwMode="auto">
          <a:xfrm>
            <a:off x="2286000" y="3810000"/>
            <a:ext cx="4389438" cy="26733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t>More on Greek Writing:</a:t>
            </a:r>
            <a:br>
              <a:rPr lang="en-US"/>
            </a:br>
            <a:r>
              <a:rPr lang="en-US"/>
              <a:t>Accents</a:t>
            </a:r>
          </a:p>
        </p:txBody>
      </p:sp>
      <p:sp>
        <p:nvSpPr>
          <p:cNvPr id="18435" name="Rectangle 3"/>
          <p:cNvSpPr>
            <a:spLocks noGrp="1" noChangeArrowheads="1"/>
          </p:cNvSpPr>
          <p:nvPr>
            <p:ph type="body" idx="1"/>
          </p:nvPr>
        </p:nvSpPr>
        <p:spPr>
          <a:xfrm>
            <a:off x="685800" y="1981200"/>
            <a:ext cx="7772400" cy="1066800"/>
          </a:xfrm>
        </p:spPr>
        <p:txBody>
          <a:bodyPr/>
          <a:lstStyle/>
          <a:p>
            <a:pPr eaLnBrk="1" hangingPunct="1">
              <a:lnSpc>
                <a:spcPct val="90000"/>
              </a:lnSpc>
            </a:pPr>
            <a:r>
              <a:rPr lang="en-US" sz="2400"/>
              <a:t>Most Greek words have an accent mark over one of their syllables. There are three kinds:</a:t>
            </a:r>
          </a:p>
          <a:p>
            <a:pPr lvl="1" eaLnBrk="1" hangingPunct="1">
              <a:lnSpc>
                <a:spcPct val="90000"/>
              </a:lnSpc>
            </a:pPr>
            <a:endParaRPr lang="en-US" sz="2000"/>
          </a:p>
        </p:txBody>
      </p:sp>
      <p:sp>
        <p:nvSpPr>
          <p:cNvPr id="18436" name="Rectangle 6"/>
          <p:cNvSpPr>
            <a:spLocks noChangeArrowheads="1"/>
          </p:cNvSpPr>
          <p:nvPr/>
        </p:nvSpPr>
        <p:spPr bwMode="auto">
          <a:xfrm>
            <a:off x="685800" y="5181600"/>
            <a:ext cx="7772400" cy="1066800"/>
          </a:xfrm>
          <a:prstGeom prst="rect">
            <a:avLst/>
          </a:prstGeom>
          <a:noFill/>
          <a:ln w="9525">
            <a:noFill/>
            <a:miter lim="800000"/>
            <a:headEnd/>
            <a:tailEnd/>
          </a:ln>
        </p:spPr>
        <p:txBody>
          <a:bodyPr>
            <a:prstTxWarp prst="textNoShape">
              <a:avLst/>
            </a:prstTxWarp>
          </a:bodyPr>
          <a:lstStyle/>
          <a:p>
            <a:pPr marL="342900" indent="-342900" eaLnBrk="1" hangingPunct="1">
              <a:lnSpc>
                <a:spcPct val="90000"/>
              </a:lnSpc>
              <a:spcBef>
                <a:spcPct val="20000"/>
              </a:spcBef>
              <a:buFontTx/>
              <a:buChar char="•"/>
            </a:pPr>
            <a:r>
              <a:rPr lang="en-US"/>
              <a:t>We won’t worry about accents in this course. They are complicated, not clearly understood, and  not important for our purposes. Just be aware of them. </a:t>
            </a:r>
          </a:p>
          <a:p>
            <a:pPr marL="742950" lvl="1" indent="-285750" eaLnBrk="1" hangingPunct="1">
              <a:lnSpc>
                <a:spcPct val="90000"/>
              </a:lnSpc>
              <a:spcBef>
                <a:spcPct val="20000"/>
              </a:spcBef>
              <a:buFontTx/>
              <a:buChar char="–"/>
            </a:pPr>
            <a:endParaRPr lang="en-US"/>
          </a:p>
        </p:txBody>
      </p:sp>
      <p:pic>
        <p:nvPicPr>
          <p:cNvPr id="18437" name="Picture 8" descr="accents.tiff"/>
          <p:cNvPicPr>
            <a:picLocks noChangeAspect="1"/>
          </p:cNvPicPr>
          <p:nvPr/>
        </p:nvPicPr>
        <p:blipFill>
          <a:blip r:embed="rId2"/>
          <a:srcRect/>
          <a:stretch>
            <a:fillRect/>
          </a:stretch>
        </p:blipFill>
        <p:spPr bwMode="auto">
          <a:xfrm>
            <a:off x="1066800" y="2895600"/>
            <a:ext cx="6934200" cy="20605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More on Greek Writing:</a:t>
            </a:r>
            <a:br>
              <a:rPr lang="en-US"/>
            </a:br>
            <a:r>
              <a:rPr lang="en-US"/>
              <a:t>Diphthongs</a:t>
            </a:r>
          </a:p>
        </p:txBody>
      </p:sp>
      <p:sp>
        <p:nvSpPr>
          <p:cNvPr id="19459" name="Rectangle 3"/>
          <p:cNvSpPr>
            <a:spLocks noGrp="1" noChangeArrowheads="1"/>
          </p:cNvSpPr>
          <p:nvPr>
            <p:ph type="body" idx="1"/>
          </p:nvPr>
        </p:nvSpPr>
        <p:spPr>
          <a:xfrm>
            <a:off x="685800" y="1981200"/>
            <a:ext cx="7772400" cy="1752600"/>
          </a:xfrm>
        </p:spPr>
        <p:txBody>
          <a:bodyPr/>
          <a:lstStyle/>
          <a:p>
            <a:pPr eaLnBrk="1" hangingPunct="1">
              <a:lnSpc>
                <a:spcPct val="90000"/>
              </a:lnSpc>
            </a:pPr>
            <a:r>
              <a:rPr lang="en-US" sz="2800"/>
              <a:t>Diphthongs (from Greek </a:t>
            </a:r>
            <a:r>
              <a:rPr lang="en-US" sz="2800" i="1"/>
              <a:t>di-</a:t>
            </a:r>
            <a:r>
              <a:rPr lang="en-US" sz="2800"/>
              <a:t>, “double,” and </a:t>
            </a:r>
            <a:r>
              <a:rPr lang="en-US" sz="2800" i="1"/>
              <a:t>phthongos</a:t>
            </a:r>
            <a:r>
              <a:rPr lang="en-US" sz="2800"/>
              <a:t>, “sound”) are two vowels that blend into one sound. Here the common Greek diphthongs:</a:t>
            </a:r>
          </a:p>
        </p:txBody>
      </p:sp>
      <p:pic>
        <p:nvPicPr>
          <p:cNvPr id="19460" name="Picture 6" descr="diphthongs.tiff"/>
          <p:cNvPicPr>
            <a:picLocks noChangeAspect="1"/>
          </p:cNvPicPr>
          <p:nvPr/>
        </p:nvPicPr>
        <p:blipFill>
          <a:blip r:embed="rId2"/>
          <a:srcRect/>
          <a:stretch>
            <a:fillRect/>
          </a:stretch>
        </p:blipFill>
        <p:spPr bwMode="auto">
          <a:xfrm>
            <a:off x="1524000" y="3886200"/>
            <a:ext cx="5918200" cy="24511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dirty="0"/>
              <a:t>More on Greek Writing:</a:t>
            </a:r>
            <a:br>
              <a:rPr lang="en-US" dirty="0"/>
            </a:br>
            <a:r>
              <a:rPr lang="en-US" dirty="0"/>
              <a:t>Nasalized Gamma</a:t>
            </a:r>
          </a:p>
        </p:txBody>
      </p:sp>
      <p:sp>
        <p:nvSpPr>
          <p:cNvPr id="20483" name="Rectangle 3"/>
          <p:cNvSpPr>
            <a:spLocks noGrp="1" noChangeArrowheads="1"/>
          </p:cNvSpPr>
          <p:nvPr>
            <p:ph type="body" idx="1"/>
          </p:nvPr>
        </p:nvSpPr>
        <p:spPr>
          <a:xfrm>
            <a:off x="685800" y="1981200"/>
            <a:ext cx="7772400" cy="1752600"/>
          </a:xfrm>
        </p:spPr>
        <p:txBody>
          <a:bodyPr/>
          <a:lstStyle/>
          <a:p>
            <a:pPr eaLnBrk="1" hangingPunct="1">
              <a:lnSpc>
                <a:spcPct val="90000"/>
              </a:lnSpc>
            </a:pPr>
            <a:r>
              <a:rPr lang="en-US" sz="2000" dirty="0"/>
              <a:t>When gamma comes before another gamma or before a kappa, a chi, or a xi (these are all pronounced in the same place in the mouth as gamma),  it is pronounced “</a:t>
            </a:r>
            <a:r>
              <a:rPr lang="en-US" sz="2000" dirty="0" err="1"/>
              <a:t>ng</a:t>
            </a:r>
            <a:r>
              <a:rPr lang="en-US" sz="2000" dirty="0"/>
              <a:t>” as in “si</a:t>
            </a:r>
            <a:r>
              <a:rPr lang="en-US" sz="2000" u="sng" dirty="0"/>
              <a:t>ng</a:t>
            </a:r>
            <a:r>
              <a:rPr lang="en-US" sz="2000" dirty="0"/>
              <a:t>.” We call it nasalized because it is pronounced through the nose. In English, we write this sound with an “</a:t>
            </a:r>
            <a:r>
              <a:rPr lang="en-US" sz="2000" dirty="0" err="1"/>
              <a:t>n</a:t>
            </a:r>
            <a:r>
              <a:rPr lang="en-US" sz="2000" dirty="0"/>
              <a:t>” (in this, we are copying the Romans, who changed these gammas into ‘n’ when they borrowed words from Greek). </a:t>
            </a:r>
          </a:p>
        </p:txBody>
      </p:sp>
      <p:pic>
        <p:nvPicPr>
          <p:cNvPr id="5" name="Picture 4" descr="nasalizedGamma.tiff"/>
          <p:cNvPicPr>
            <a:picLocks noChangeAspect="1"/>
          </p:cNvPicPr>
          <p:nvPr/>
        </p:nvPicPr>
        <p:blipFill>
          <a:blip r:embed="rId2"/>
          <a:stretch>
            <a:fillRect/>
          </a:stretch>
        </p:blipFill>
        <p:spPr>
          <a:xfrm>
            <a:off x="2057400" y="4191000"/>
            <a:ext cx="5105400" cy="22479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1143000"/>
          </a:xfrm>
        </p:spPr>
        <p:txBody>
          <a:bodyPr/>
          <a:lstStyle/>
          <a:p>
            <a:pPr eaLnBrk="1" hangingPunct="1"/>
            <a:r>
              <a:rPr lang="en-US"/>
              <a:t>More on Greek Writing:</a:t>
            </a:r>
            <a:br>
              <a:rPr lang="en-US"/>
            </a:br>
            <a:r>
              <a:rPr lang="en-US" sz="3200"/>
              <a:t>theta, phi, and chi</a:t>
            </a:r>
            <a:endParaRPr lang="en-US"/>
          </a:p>
        </p:txBody>
      </p:sp>
      <p:sp>
        <p:nvSpPr>
          <p:cNvPr id="21507" name="Rectangle 3"/>
          <p:cNvSpPr>
            <a:spLocks noGrp="1" noChangeArrowheads="1"/>
          </p:cNvSpPr>
          <p:nvPr>
            <p:ph type="body" idx="1"/>
          </p:nvPr>
        </p:nvSpPr>
        <p:spPr>
          <a:xfrm>
            <a:off x="533400" y="1447800"/>
            <a:ext cx="8229600" cy="1752600"/>
          </a:xfrm>
        </p:spPr>
        <p:txBody>
          <a:bodyPr/>
          <a:lstStyle/>
          <a:p>
            <a:pPr eaLnBrk="1" hangingPunct="1">
              <a:lnSpc>
                <a:spcPct val="90000"/>
              </a:lnSpc>
            </a:pPr>
            <a:r>
              <a:rPr lang="en-US" sz="2000">
                <a:latin typeface="Times New Roman" pitchFamily="-112" charset="0"/>
              </a:rPr>
              <a:t>The Greeks had two “k” sounds, two “p” sounds, and two “t” sounds. </a:t>
            </a:r>
          </a:p>
          <a:p>
            <a:pPr eaLnBrk="1" hangingPunct="1">
              <a:lnSpc>
                <a:spcPct val="90000"/>
              </a:lnSpc>
            </a:pPr>
            <a:r>
              <a:rPr lang="en-US" sz="2000">
                <a:latin typeface="Times New Roman" pitchFamily="-112" charset="0"/>
              </a:rPr>
              <a:t>[Native English-speakers have trouble hearing the difference since they use both forms of “k,” “p,” and “t” but think they are the same. For the Greeks they were as different as “p” and “b” or “s” and “z.”] </a:t>
            </a:r>
          </a:p>
          <a:p>
            <a:pPr eaLnBrk="1" hangingPunct="1">
              <a:lnSpc>
                <a:spcPct val="90000"/>
              </a:lnSpc>
            </a:pPr>
            <a:r>
              <a:rPr lang="en-US" sz="2000">
                <a:latin typeface="Times New Roman" pitchFamily="-112" charset="0"/>
              </a:rPr>
              <a:t>In each of these pairs, one has a breath of air after it, the other doesn’t, and in each case, the Greeks used separate letters to distinguish them:</a:t>
            </a:r>
            <a:endParaRPr lang="en-US" sz="2800">
              <a:latin typeface="Times New Roman" pitchFamily="-112" charset="0"/>
            </a:endParaRPr>
          </a:p>
          <a:p>
            <a:pPr lvl="2" eaLnBrk="1" hangingPunct="1">
              <a:lnSpc>
                <a:spcPct val="90000"/>
              </a:lnSpc>
            </a:pPr>
            <a:endParaRPr lang="en-US" sz="1600"/>
          </a:p>
        </p:txBody>
      </p:sp>
      <p:sp>
        <p:nvSpPr>
          <p:cNvPr id="21508" name="Rectangle 6"/>
          <p:cNvSpPr>
            <a:spLocks noChangeArrowheads="1"/>
          </p:cNvSpPr>
          <p:nvPr/>
        </p:nvSpPr>
        <p:spPr bwMode="auto">
          <a:xfrm>
            <a:off x="457200" y="4572000"/>
            <a:ext cx="8458200" cy="1905000"/>
          </a:xfrm>
          <a:prstGeom prst="rect">
            <a:avLst/>
          </a:prstGeom>
          <a:noFill/>
          <a:ln w="9525">
            <a:noFill/>
            <a:miter lim="800000"/>
            <a:headEnd/>
            <a:tailEnd/>
          </a:ln>
        </p:spPr>
        <p:txBody>
          <a:bodyPr>
            <a:prstTxWarp prst="textNoShape">
              <a:avLst/>
            </a:prstTxWarp>
          </a:bodyPr>
          <a:lstStyle/>
          <a:p>
            <a:pPr marL="342900" indent="-342900" eaLnBrk="1" hangingPunct="1">
              <a:spcBef>
                <a:spcPct val="20000"/>
              </a:spcBef>
              <a:buFontTx/>
              <a:buChar char="•"/>
            </a:pPr>
            <a:r>
              <a:rPr lang="en-US" sz="2000">
                <a:latin typeface="Times New Roman" pitchFamily="-112" charset="0"/>
              </a:rPr>
              <a:t>When the Romans heard Greeks say phi, theta, and chi, they heard an “h” sound so they wrote the Greek sounds “ph,” “th” and “ch,” and we still transcribe them into English in that way today. </a:t>
            </a:r>
          </a:p>
          <a:p>
            <a:pPr marL="342900" indent="-342900" eaLnBrk="1" hangingPunct="1">
              <a:spcBef>
                <a:spcPct val="20000"/>
              </a:spcBef>
              <a:buFontTx/>
              <a:buChar char="•"/>
            </a:pPr>
            <a:r>
              <a:rPr lang="en-US" sz="2000">
                <a:latin typeface="Times New Roman" pitchFamily="-112" charset="0"/>
              </a:rPr>
              <a:t>Over the centuries, in Greek pronunciation, phi turned to and “f” sound, theta turned to a “th” sound, and chi turned to a sound like German “ch” or Spanish “j.” </a:t>
            </a:r>
            <a:endParaRPr lang="en-US" sz="2000"/>
          </a:p>
        </p:txBody>
      </p:sp>
      <p:pic>
        <p:nvPicPr>
          <p:cNvPr id="21509" name="Picture 7" descr="plosives.tiff"/>
          <p:cNvPicPr>
            <a:picLocks noChangeAspect="1"/>
          </p:cNvPicPr>
          <p:nvPr/>
        </p:nvPicPr>
        <p:blipFill>
          <a:blip r:embed="rId2"/>
          <a:srcRect/>
          <a:stretch>
            <a:fillRect/>
          </a:stretch>
        </p:blipFill>
        <p:spPr bwMode="auto">
          <a:xfrm>
            <a:off x="914400" y="3429000"/>
            <a:ext cx="7696200" cy="11049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363</TotalTime>
  <Words>879</Words>
  <Application>Microsoft Macintosh PowerPoint</Application>
  <PresentationFormat>On-screen Show (4:3)</PresentationFormat>
  <Paragraphs>85</Paragraphs>
  <Slides>14</Slides>
  <Notes>0</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14</vt:i4>
      </vt:variant>
    </vt:vector>
  </HeadingPairs>
  <TitlesOfParts>
    <vt:vector size="19" baseType="lpstr">
      <vt:lpstr>Arial</vt:lpstr>
      <vt:lpstr>ＭＳ Ｐゴシック</vt:lpstr>
      <vt:lpstr>Calibri</vt:lpstr>
      <vt:lpstr>Times New Roman</vt:lpstr>
      <vt:lpstr>Blank Presentation</vt:lpstr>
      <vt:lpstr>Word Roots: Classics 30</vt:lpstr>
      <vt:lpstr>Today’s Goals</vt:lpstr>
      <vt:lpstr>Tomorrow’s Quiz</vt:lpstr>
      <vt:lpstr>Terms from  Top of p. 34, part I</vt:lpstr>
      <vt:lpstr>More on Greek Writing: Breathings</vt:lpstr>
      <vt:lpstr>More on Greek Writing: Accents</vt:lpstr>
      <vt:lpstr>More on Greek Writing: Diphthongs</vt:lpstr>
      <vt:lpstr>More on Greek Writing: Nasalized Gamma</vt:lpstr>
      <vt:lpstr>More on Greek Writing: theta, phi, and chi</vt:lpstr>
      <vt:lpstr>Practice with Greek Writing: Pronounce the Following Words</vt:lpstr>
      <vt:lpstr>Bonus Biology Term I</vt:lpstr>
      <vt:lpstr>Bonus Biology Term II</vt:lpstr>
      <vt:lpstr>Bonus Biology Term III</vt:lpstr>
      <vt:lpstr>Bonus Biology Term IV</vt:lpstr>
    </vt:vector>
  </TitlesOfParts>
  <Company>John Rundin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Roots: Classics 30</dc:title>
  <dc:creator>John Rundin</dc:creator>
  <cp:lastModifiedBy>John Rundin</cp:lastModifiedBy>
  <cp:revision>20</cp:revision>
  <cp:lastPrinted>2010-08-04T06:35:10Z</cp:lastPrinted>
  <dcterms:created xsi:type="dcterms:W3CDTF">2010-08-04T06:27:34Z</dcterms:created>
  <dcterms:modified xsi:type="dcterms:W3CDTF">2010-08-04T06:38:00Z</dcterms:modified>
</cp:coreProperties>
</file>