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59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DB0A"/>
    <a:srgbClr val="99E308"/>
    <a:srgbClr val="FF1A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349B889E-8D71-CF45-B255-F175BBA93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FC314-3CE0-FA4F-AC6E-2EF75E2D16FF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A3996-D3EE-2542-A407-EC6EA39DD94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4DCA0-AF64-9A4B-A653-97D0643B0476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11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3BF3E-3A4C-B840-9048-C577DC0BAD6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12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3B50D-5436-354A-A9C8-CD4E9C3C6121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13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02CB2-E1A3-EA43-9119-7EF2EB880A29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DC54F-549F-4B4F-8674-20FD6DF56C1B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15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EFD0F-3292-9E4A-A35D-1EB8B0577E95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16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B447B-03FF-4746-A9C9-7885F4D15DC8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17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ED87F-73A6-934F-9C7A-9457685F39F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18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2C1EC-58CB-7749-BA95-B3E7277B9E6F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19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2C8B5-19FC-5547-8493-FF2BD30B205F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0B395-7ED5-5542-A477-9555EA3162C7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20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29787-CE03-7E41-9D02-772DC00A4AA4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3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C1541-0991-4A44-90FB-EA2C4CB54513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2D93F-6AE6-E948-A38B-C223A671003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5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CCA6-7A0A-6F4C-B487-B1BE99DCDB24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6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0178-7393-0442-AE8A-C33A3BDFCE20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7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08058-C7EF-934B-9D21-4BC72514A2C9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8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8B6BD-C8CB-FD47-BA59-8F283FBFE4B8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9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BBB9-1C2B-424B-AC52-3C3667893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B31E-F8B0-7244-B390-C9249FF4A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D032-B31D-204F-A285-484715DF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42A2-F2CB-EA48-BD41-690982FF0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8D77-3218-3849-8A79-CD30D0C92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3B9A-EAF9-5A47-8756-98C5D918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3438-DDC5-774C-84AF-156753539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404F-1144-E849-82FE-3A57DA9D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0D7A-58DD-1E4D-94BA-8EE489E1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4E13-A783-0741-9ED5-5BD1E535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A9B0-D711-BB4F-9A21-DB658C6E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03EF-4BCC-5447-BD1C-63B49A8F3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rgbClr val="FF1A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BADB179D-969D-1948-9FBB-51C409AFB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3657600" cy="2133600"/>
          </a:xfrm>
        </p:spPr>
        <p:txBody>
          <a:bodyPr/>
          <a:lstStyle/>
          <a:p>
            <a:pPr eaLnBrk="1" hangingPunct="1"/>
            <a:r>
              <a:rPr lang="en-US"/>
              <a:t>Word Roots:</a:t>
            </a:r>
            <a:br>
              <a:rPr lang="en-US"/>
            </a:br>
            <a:r>
              <a:rPr lang="en-US"/>
              <a:t>Classics 30</a:t>
            </a:r>
          </a:p>
        </p:txBody>
      </p:sp>
      <p:pic>
        <p:nvPicPr>
          <p:cNvPr id="15363" name="Picture 6" descr="gram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38600"/>
            <a:ext cx="7696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572000" y="685800"/>
            <a:ext cx="3581400" cy="2590800"/>
          </a:xfrm>
          <a:prstGeom prst="rect">
            <a:avLst/>
          </a:prstGeom>
          <a:solidFill>
            <a:srgbClr val="99E3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724400" y="9144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dirty="0"/>
              <a:t>Thursday,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dirty="0"/>
              <a:t>August</a:t>
            </a:r>
            <a:r>
              <a:rPr lang="en-US" sz="2800" dirty="0" smtClean="0"/>
              <a:t> 5, 2010: </a:t>
            </a:r>
            <a:r>
              <a:rPr lang="en-US" sz="2800" dirty="0"/>
              <a:t>Unit 2</a:t>
            </a:r>
            <a:endParaRPr lang="en-US" sz="3200" dirty="0"/>
          </a:p>
          <a:p>
            <a:pPr algn="ctr" eaLnBrk="1" hangingPunct="1">
              <a:spcBef>
                <a:spcPct val="2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Adjectives, Part 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Adjectives are words that answer the questions “How many?” “Which one?” and “What </a:t>
            </a:r>
            <a:r>
              <a:rPr lang="en-US" sz="2800" dirty="0" smtClean="0"/>
              <a:t>kind?” </a:t>
            </a:r>
            <a:endParaRPr lang="en-US" sz="2800" dirty="0"/>
          </a:p>
          <a:p>
            <a:pPr eaLnBrk="1" hangingPunct="1"/>
            <a:r>
              <a:rPr lang="en-US" sz="2800" dirty="0"/>
              <a:t>In the expression “Those three hairy tarantulas,” “those,” “three,” and “hairy” are adjectives. Which question does each answer? </a:t>
            </a:r>
          </a:p>
          <a:p>
            <a:pPr eaLnBrk="1" hangingPunct="1"/>
            <a:r>
              <a:rPr lang="en-US" sz="2800" dirty="0"/>
              <a:t>Your text also gives a morphological and a syntactical test to find adjectives.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Adjectives, Part II:</a:t>
            </a:r>
            <a:br>
              <a:rPr lang="en-US"/>
            </a:br>
            <a:r>
              <a:rPr lang="en-US" sz="2400"/>
              <a:t>The Morphological Test</a:t>
            </a:r>
            <a:endParaRPr lang="en-US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19050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In the morphological test for</a:t>
            </a:r>
            <a:r>
              <a:rPr lang="en-US" sz="2800" dirty="0" smtClean="0"/>
              <a:t> adjectives, </a:t>
            </a:r>
            <a:r>
              <a:rPr lang="en-US" sz="2800" dirty="0"/>
              <a:t>you see if a word can be given the endings “-</a:t>
            </a:r>
            <a:r>
              <a:rPr lang="en-US" sz="2800" dirty="0" err="1"/>
              <a:t>er</a:t>
            </a:r>
            <a:r>
              <a:rPr lang="en-US" sz="2800" dirty="0"/>
              <a:t>” and “-</a:t>
            </a:r>
            <a:r>
              <a:rPr lang="en-US" sz="2800" dirty="0" err="1"/>
              <a:t>est</a:t>
            </a:r>
            <a:r>
              <a:rPr lang="en-US" sz="2800" dirty="0"/>
              <a:t>,” as with the word “sad”: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sadder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saddest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This works with short adjectives; with longer ones, see if they go well with “more,” and “most,” as in  the case of “beautiful”: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more beautiful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most beautiful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Adjectives, Part III:</a:t>
            </a:r>
            <a:br>
              <a:rPr lang="en-US"/>
            </a:br>
            <a:r>
              <a:rPr lang="en-US" sz="2400"/>
              <a:t>The Syntactical Tests</a:t>
            </a:r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19050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There are two syntactical tests for adjectives.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Do they go well between a noun marker and its noun? 	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CDB0A"/>
                </a:solidFill>
              </a:rPr>
              <a:t>	the </a:t>
            </a:r>
            <a:r>
              <a:rPr lang="en-US" u="sng">
                <a:solidFill>
                  <a:srgbClr val="FCDB0A"/>
                </a:solidFill>
              </a:rPr>
              <a:t>good</a:t>
            </a:r>
            <a:r>
              <a:rPr lang="en-US">
                <a:solidFill>
                  <a:srgbClr val="FCDB0A"/>
                </a:solidFill>
              </a:rPr>
              <a:t> horse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Do they go well after the word seem?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CDB0A"/>
                </a:solidFill>
              </a:rPr>
              <a:t>		The horse seems </a:t>
            </a:r>
            <a:r>
              <a:rPr lang="en-US" u="sng">
                <a:solidFill>
                  <a:srgbClr val="FCDB0A"/>
                </a:solidFill>
              </a:rPr>
              <a:t>good</a:t>
            </a:r>
            <a:r>
              <a:rPr lang="en-US">
                <a:solidFill>
                  <a:srgbClr val="FCDB0A"/>
                </a:solidFill>
              </a:rPr>
              <a:t>.</a:t>
            </a:r>
            <a:r>
              <a:rPr lang="en-US" sz="2800">
                <a:solidFill>
                  <a:srgbClr val="FCDB0A"/>
                </a:solidFill>
              </a:rPr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Adjectives, Part IV</a:t>
            </a:r>
            <a:br>
              <a:rPr lang="en-US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Using morphological and syntactical tests, determine</a:t>
            </a:r>
            <a:br>
              <a:rPr lang="en-US" sz="2000"/>
            </a:br>
            <a:r>
              <a:rPr lang="en-US" sz="2000"/>
              <a:t>which of these words are adjectives. 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 eaLnBrk="1" hangingPunct="1"/>
            <a:r>
              <a:rPr lang="en-US"/>
              <a:t>walk</a:t>
            </a:r>
          </a:p>
          <a:p>
            <a:pPr eaLnBrk="1" hangingPunct="1"/>
            <a:r>
              <a:rPr lang="en-US"/>
              <a:t>determine</a:t>
            </a:r>
          </a:p>
          <a:p>
            <a:pPr eaLnBrk="1" hangingPunct="1"/>
            <a:r>
              <a:rPr lang="en-US"/>
              <a:t>certain</a:t>
            </a:r>
          </a:p>
          <a:p>
            <a:pPr eaLnBrk="1" hangingPunct="1"/>
            <a:r>
              <a:rPr lang="en-US"/>
              <a:t>hopeful</a:t>
            </a:r>
          </a:p>
          <a:p>
            <a:pPr eaLnBrk="1" hangingPunct="1"/>
            <a:r>
              <a:rPr lang="en-US"/>
              <a:t>impossible</a:t>
            </a:r>
          </a:p>
          <a:p>
            <a:pPr eaLnBrk="1" hangingPunct="1"/>
            <a:r>
              <a:rPr lang="en-US"/>
              <a:t>ugly</a:t>
            </a:r>
          </a:p>
          <a:p>
            <a:pPr eaLnBrk="1" hangingPunct="1"/>
            <a:r>
              <a:rPr lang="en-US"/>
              <a:t>through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62200"/>
            <a:ext cx="3733800" cy="3733800"/>
          </a:xfrm>
        </p:spPr>
        <p:txBody>
          <a:bodyPr/>
          <a:lstStyle/>
          <a:p>
            <a:pPr eaLnBrk="1" hangingPunct="1"/>
            <a:r>
              <a:rPr lang="en-US"/>
              <a:t>ornate</a:t>
            </a:r>
          </a:p>
          <a:p>
            <a:pPr eaLnBrk="1" hangingPunct="1"/>
            <a:r>
              <a:rPr lang="en-US"/>
              <a:t>pickle</a:t>
            </a:r>
          </a:p>
          <a:p>
            <a:pPr eaLnBrk="1" hangingPunct="1"/>
            <a:r>
              <a:rPr lang="en-US"/>
              <a:t>happy</a:t>
            </a:r>
          </a:p>
          <a:p>
            <a:pPr eaLnBrk="1" hangingPunct="1"/>
            <a:r>
              <a:rPr lang="en-US"/>
              <a:t>sick</a:t>
            </a:r>
          </a:p>
          <a:p>
            <a:pPr eaLnBrk="1" hangingPunct="1"/>
            <a:r>
              <a:rPr lang="en-US"/>
              <a:t>deliver</a:t>
            </a:r>
          </a:p>
          <a:p>
            <a:pPr eaLnBrk="1" hangingPunct="1"/>
            <a:r>
              <a:rPr lang="en-US"/>
              <a:t>stupid</a:t>
            </a:r>
          </a:p>
          <a:p>
            <a:pPr eaLnBrk="1" hangingPunct="1"/>
            <a:r>
              <a:rPr lang="en-US"/>
              <a:t>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Verbs, Part 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Verbs are easy to identify with a morphological test.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English verbs change tense by changing form.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If a word can morphologically change to indicate past time versus present time, it’s a verb (There are only a few exceptions: the verb “hit,” for instance, which has the same form in the present and in the past).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Examples: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CDB0A"/>
                </a:solidFill>
              </a:rPr>
              <a:t>I walk, I walked </a:t>
            </a:r>
            <a:r>
              <a:rPr lang="en-US"/>
              <a:t>(“walk” is a verb)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CDB0A"/>
                </a:solidFill>
              </a:rPr>
              <a:t>I eat, I ate </a:t>
            </a:r>
            <a:r>
              <a:rPr lang="en-US"/>
              <a:t>(“eat” is a verb)</a:t>
            </a:r>
            <a:endParaRPr lang="en-US">
              <a:solidFill>
                <a:srgbClr val="FCDB0A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>
              <a:solidFill>
                <a:srgbClr val="FCDB0A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Verbs, Part II</a:t>
            </a:r>
            <a:br>
              <a:rPr lang="en-US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Using a morphological test, determine</a:t>
            </a:r>
            <a:br>
              <a:rPr lang="en-US" sz="2000"/>
            </a:br>
            <a:r>
              <a:rPr lang="en-US" sz="2000"/>
              <a:t>which of these words are verbs. 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 eaLnBrk="1" hangingPunct="1"/>
            <a:r>
              <a:rPr lang="en-US"/>
              <a:t>walk</a:t>
            </a:r>
          </a:p>
          <a:p>
            <a:pPr eaLnBrk="1" hangingPunct="1"/>
            <a:r>
              <a:rPr lang="en-US"/>
              <a:t>determine</a:t>
            </a:r>
          </a:p>
          <a:p>
            <a:pPr eaLnBrk="1" hangingPunct="1"/>
            <a:r>
              <a:rPr lang="en-US"/>
              <a:t>certain</a:t>
            </a:r>
          </a:p>
          <a:p>
            <a:pPr eaLnBrk="1" hangingPunct="1"/>
            <a:r>
              <a:rPr lang="en-US"/>
              <a:t>hopeful</a:t>
            </a:r>
          </a:p>
          <a:p>
            <a:pPr eaLnBrk="1" hangingPunct="1"/>
            <a:r>
              <a:rPr lang="en-US"/>
              <a:t>impossible</a:t>
            </a:r>
          </a:p>
          <a:p>
            <a:pPr eaLnBrk="1" hangingPunct="1"/>
            <a:r>
              <a:rPr lang="en-US"/>
              <a:t>dry</a:t>
            </a:r>
          </a:p>
          <a:p>
            <a:pPr eaLnBrk="1" hangingPunct="1"/>
            <a:r>
              <a:rPr lang="en-US"/>
              <a:t>through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62200"/>
            <a:ext cx="3733800" cy="3733800"/>
          </a:xfrm>
        </p:spPr>
        <p:txBody>
          <a:bodyPr/>
          <a:lstStyle/>
          <a:p>
            <a:pPr eaLnBrk="1" hangingPunct="1"/>
            <a:r>
              <a:rPr lang="en-US"/>
              <a:t>ornate</a:t>
            </a:r>
          </a:p>
          <a:p>
            <a:pPr eaLnBrk="1" hangingPunct="1"/>
            <a:r>
              <a:rPr lang="en-US"/>
              <a:t>pickle</a:t>
            </a:r>
          </a:p>
          <a:p>
            <a:pPr eaLnBrk="1" hangingPunct="1"/>
            <a:r>
              <a:rPr lang="en-US"/>
              <a:t>happy</a:t>
            </a:r>
          </a:p>
          <a:p>
            <a:pPr eaLnBrk="1" hangingPunct="1"/>
            <a:r>
              <a:rPr lang="en-US"/>
              <a:t>sicken</a:t>
            </a:r>
          </a:p>
          <a:p>
            <a:pPr eaLnBrk="1" hangingPunct="1"/>
            <a:r>
              <a:rPr lang="en-US"/>
              <a:t>deliver</a:t>
            </a:r>
          </a:p>
          <a:p>
            <a:pPr eaLnBrk="1" hangingPunct="1"/>
            <a:r>
              <a:rPr lang="en-US"/>
              <a:t>stupid</a:t>
            </a:r>
          </a:p>
          <a:p>
            <a:pPr eaLnBrk="1" hangingPunct="1"/>
            <a:r>
              <a:rPr lang="en-US"/>
              <a:t>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Adverbs, Part 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Of the four classes </a:t>
            </a:r>
            <a:r>
              <a:rPr lang="en-US" sz="2800"/>
              <a:t>of</a:t>
            </a:r>
            <a:r>
              <a:rPr lang="en-US" sz="2800" smtClean="0"/>
              <a:t> content </a:t>
            </a:r>
            <a:r>
              <a:rPr lang="en-US" sz="2800" dirty="0"/>
              <a:t>words (nouns, adjectives, verbs, and adverbs) adverbs are the slipperiest.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Often adverbs are formed from adjectives by adding {</a:t>
            </a:r>
            <a:r>
              <a:rPr lang="en-US" sz="2800" dirty="0" err="1"/>
              <a:t>ly</a:t>
            </a:r>
            <a:r>
              <a:rPr lang="en-US" sz="2800" dirty="0"/>
              <a:t>}: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CDB0A"/>
                </a:solidFill>
              </a:rPr>
              <a:t>sad (adjective) =&gt; sadly (adverb)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CDB0A"/>
                </a:solidFill>
              </a:rPr>
              <a:t>hopeful (adjective) =&gt; hopefully (adverb).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However, </a:t>
            </a:r>
            <a:r>
              <a:rPr lang="en-US" sz="2800" dirty="0" smtClean="0"/>
              <a:t>many </a:t>
            </a:r>
            <a:r>
              <a:rPr lang="en-US" sz="2800" dirty="0"/>
              <a:t>adverbs do not end in {</a:t>
            </a:r>
            <a:r>
              <a:rPr lang="en-US" sz="2800" dirty="0" err="1"/>
              <a:t>ly</a:t>
            </a:r>
            <a:r>
              <a:rPr lang="en-US" sz="2800" dirty="0"/>
              <a:t>} and some adjectives 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Adverbs, Part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/>
              <a:t>Adverbs have two identifying characteristics: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/>
              <a:t>They answer the questions “How?” “</a:t>
            </a:r>
            <a:r>
              <a:rPr lang="en-US" dirty="0" smtClean="0"/>
              <a:t>When?</a:t>
            </a:r>
            <a:r>
              <a:rPr lang="en-US" dirty="0"/>
              <a:t>” and </a:t>
            </a:r>
            <a:r>
              <a:rPr lang="en-US"/>
              <a:t>“</a:t>
            </a:r>
            <a:r>
              <a:rPr lang="en-US" smtClean="0"/>
              <a:t>Where?”</a:t>
            </a:r>
            <a:endParaRPr lang="en-US" dirty="0"/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modify (describe) verbs, adjectives and other adverbs. 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Adverbs, Part III</a:t>
            </a:r>
            <a:br>
              <a:rPr lang="en-US"/>
            </a:br>
            <a:r>
              <a:rPr lang="en-US" sz="2800"/>
              <a:t>Use the questions “How?” “When?” and “Where?” to identify adverbs in the following list.</a:t>
            </a:r>
            <a:br>
              <a:rPr lang="en-US" sz="2800"/>
            </a:b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sadly</a:t>
            </a:r>
          </a:p>
          <a:p>
            <a:pPr eaLnBrk="1" hangingPunct="1"/>
            <a:r>
              <a:rPr lang="en-US"/>
              <a:t>soon</a:t>
            </a:r>
          </a:p>
          <a:p>
            <a:pPr eaLnBrk="1" hangingPunct="1"/>
            <a:r>
              <a:rPr lang="en-US"/>
              <a:t>here</a:t>
            </a:r>
          </a:p>
          <a:p>
            <a:pPr eaLnBrk="1" hangingPunct="1"/>
            <a:r>
              <a:rPr lang="en-US"/>
              <a:t>motivate</a:t>
            </a:r>
          </a:p>
          <a:p>
            <a:pPr eaLnBrk="1" hangingPunct="1"/>
            <a:r>
              <a:rPr lang="en-US"/>
              <a:t>later</a:t>
            </a:r>
          </a:p>
          <a:p>
            <a:pPr eaLnBrk="1" hangingPunct="1"/>
            <a:r>
              <a:rPr lang="en-US"/>
              <a:t>quickly</a:t>
            </a:r>
          </a:p>
          <a:p>
            <a:pPr eaLnBrk="1" hangingPunct="1"/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worse</a:t>
            </a:r>
          </a:p>
          <a:p>
            <a:pPr eaLnBrk="1" hangingPunct="1"/>
            <a:r>
              <a:rPr lang="en-US"/>
              <a:t>frequently</a:t>
            </a:r>
          </a:p>
          <a:p>
            <a:pPr eaLnBrk="1" hangingPunct="1"/>
            <a:r>
              <a:rPr lang="en-US"/>
              <a:t>very</a:t>
            </a:r>
          </a:p>
          <a:p>
            <a:pPr eaLnBrk="1" hangingPunct="1"/>
            <a:r>
              <a:rPr lang="en-US"/>
              <a:t>clever</a:t>
            </a:r>
          </a:p>
          <a:p>
            <a:pPr eaLnBrk="1" hangingPunct="1"/>
            <a:r>
              <a:rPr lang="en-US"/>
              <a:t>rarely</a:t>
            </a:r>
          </a:p>
          <a:p>
            <a:pPr eaLnBrk="1" hangingPunct="1"/>
            <a:r>
              <a:rPr lang="en-US"/>
              <a:t>always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04800"/>
            <a:ext cx="3886200" cy="3048000"/>
          </a:xfrm>
        </p:spPr>
        <p:txBody>
          <a:bodyPr/>
          <a:lstStyle/>
          <a:p>
            <a:pPr eaLnBrk="1" hangingPunct="1"/>
            <a:r>
              <a:rPr lang="en-US"/>
              <a:t>Dictionary</a:t>
            </a:r>
            <a:br>
              <a:rPr lang="en-US"/>
            </a:br>
            <a:r>
              <a:rPr lang="en-US"/>
              <a:t>Practice I;</a:t>
            </a:r>
            <a:br>
              <a:rPr lang="en-US"/>
            </a:br>
            <a:r>
              <a:rPr lang="en-US"/>
              <a:t>“inclusion”</a:t>
            </a:r>
          </a:p>
        </p:txBody>
      </p:sp>
      <p:pic>
        <p:nvPicPr>
          <p:cNvPr id="56323" name="Picture 4" descr="incl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40560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smal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Today’s Goals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/>
              <a:t>To understand what “parts of speech” are</a:t>
            </a:r>
          </a:p>
          <a:p>
            <a:pPr eaLnBrk="1" hangingPunct="1"/>
            <a:r>
              <a:rPr lang="en-US" dirty="0"/>
              <a:t>To learn basic tests to identify nouns, verbs, adjectives, and adverbs</a:t>
            </a:r>
          </a:p>
          <a:p>
            <a:pPr eaLnBrk="1" hangingPunct="1"/>
            <a:r>
              <a:rPr lang="en-US" dirty="0"/>
              <a:t>To get some practice reading dictionary articles, particularly etymologies</a:t>
            </a:r>
          </a:p>
          <a:p>
            <a:pPr eaLnBrk="1" hangingPunct="1"/>
            <a:r>
              <a:rPr lang="en-US" dirty="0"/>
              <a:t>To get some practice reading </a:t>
            </a:r>
            <a:r>
              <a:rPr lang="en-US" dirty="0" smtClean="0"/>
              <a:t>Greek</a:t>
            </a:r>
          </a:p>
          <a:p>
            <a:pPr eaLnBrk="1" hangingPunct="1"/>
            <a:r>
              <a:rPr lang="en-US" dirty="0" smtClean="0"/>
              <a:t>To look at a few more Bonus Biology Terms.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29000"/>
            <a:ext cx="3886200" cy="2667000"/>
          </a:xfrm>
        </p:spPr>
        <p:txBody>
          <a:bodyPr/>
          <a:lstStyle/>
          <a:p>
            <a:pPr eaLnBrk="1" hangingPunct="1"/>
            <a:r>
              <a:rPr lang="en-US"/>
              <a:t>Dictionary</a:t>
            </a:r>
            <a:br>
              <a:rPr lang="en-US"/>
            </a:br>
            <a:r>
              <a:rPr lang="en-US"/>
              <a:t>Practice II:</a:t>
            </a:r>
            <a:br>
              <a:rPr lang="en-US"/>
            </a:br>
            <a:r>
              <a:rPr lang="en-US"/>
              <a:t>“percussion”</a:t>
            </a:r>
          </a:p>
        </p:txBody>
      </p:sp>
      <p:pic>
        <p:nvPicPr>
          <p:cNvPr id="58371" name="Picture 5" descr="percu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1148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92400"/>
            <a:ext cx="4343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Greek Practice</a:t>
            </a:r>
            <a:br>
              <a:rPr lang="en-US"/>
            </a:br>
            <a:r>
              <a:rPr lang="en-US" sz="2800"/>
              <a:t>Read the Following Greek Words</a:t>
            </a:r>
            <a:endParaRPr lang="en-US"/>
          </a:p>
        </p:txBody>
      </p:sp>
      <p:pic>
        <p:nvPicPr>
          <p:cNvPr id="60419" name="Picture 5" descr="γρεε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391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Bonus Biology Term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876800"/>
          </a:xfrm>
        </p:spPr>
        <p:txBody>
          <a:bodyPr/>
          <a:lstStyle/>
          <a:p>
            <a:r>
              <a:rPr lang="en-US" sz="2400" u="sng" dirty="0" smtClean="0"/>
              <a:t>Phylogeny</a:t>
            </a:r>
            <a:r>
              <a:rPr lang="en-US" sz="2400" dirty="0" smtClean="0"/>
              <a:t> = study or description of the “tribal” or “familial” relations of living things</a:t>
            </a:r>
            <a:r>
              <a:rPr lang="en-US" dirty="0" smtClean="0"/>
              <a:t>	</a:t>
            </a:r>
          </a:p>
          <a:p>
            <a:pPr lvl="1"/>
            <a:r>
              <a:rPr lang="en-US" sz="2000" dirty="0" smtClean="0"/>
              <a:t>{</a:t>
            </a:r>
            <a:r>
              <a:rPr lang="en-US" sz="2000" dirty="0" err="1" smtClean="0"/>
              <a:t>phyl</a:t>
            </a:r>
            <a:r>
              <a:rPr lang="en-US" sz="2000" dirty="0" smtClean="0"/>
              <a:t>} (“tribe” or “race”}</a:t>
            </a:r>
          </a:p>
          <a:p>
            <a:pPr lvl="1"/>
            <a:r>
              <a:rPr lang="en-US" sz="2000" dirty="0" smtClean="0"/>
              <a:t>{-</a:t>
            </a:r>
            <a:r>
              <a:rPr lang="en-US" sz="2000" dirty="0" err="1" smtClean="0"/>
              <a:t>o</a:t>
            </a:r>
            <a:r>
              <a:rPr lang="en-US" sz="2000" dirty="0" smtClean="0"/>
              <a:t>-} (connective ‘</a:t>
            </a:r>
            <a:r>
              <a:rPr lang="en-US" sz="2000" dirty="0" err="1" smtClean="0"/>
              <a:t>o</a:t>
            </a:r>
            <a:r>
              <a:rPr lang="en-US" sz="2000" dirty="0" smtClean="0"/>
              <a:t>’ used in Greek compounds)</a:t>
            </a:r>
          </a:p>
          <a:p>
            <a:pPr lvl="1"/>
            <a:r>
              <a:rPr lang="en-US" sz="2000" dirty="0" smtClean="0"/>
              <a:t>{gen} (“producing,” “bearing,” “generating”)</a:t>
            </a:r>
          </a:p>
          <a:p>
            <a:pPr lvl="1"/>
            <a:r>
              <a:rPr lang="en-US" sz="2000" dirty="0" smtClean="0"/>
              <a:t>{-</a:t>
            </a:r>
            <a:r>
              <a:rPr lang="en-US" sz="2000" dirty="0" err="1" smtClean="0"/>
              <a:t>y</a:t>
            </a:r>
            <a:r>
              <a:rPr lang="en-US" sz="2000" dirty="0" smtClean="0"/>
              <a:t>} (makes abstract nouns)</a:t>
            </a:r>
          </a:p>
          <a:p>
            <a:r>
              <a:rPr lang="en-US" sz="2400" dirty="0" smtClean="0"/>
              <a:t>Compare:</a:t>
            </a:r>
            <a:r>
              <a:rPr lang="en-US" dirty="0" smtClean="0"/>
              <a:t>	</a:t>
            </a:r>
          </a:p>
          <a:p>
            <a:pPr lvl="1"/>
            <a:r>
              <a:rPr lang="en-US" sz="2000" dirty="0" err="1" smtClean="0"/>
              <a:t>Phylogenesis</a:t>
            </a:r>
            <a:r>
              <a:rPr lang="en-US" sz="2000" dirty="0" smtClean="0"/>
              <a:t> (= phylogeny)</a:t>
            </a:r>
          </a:p>
          <a:p>
            <a:pPr lvl="1"/>
            <a:r>
              <a:rPr lang="en-US" sz="2000" dirty="0" err="1" smtClean="0"/>
              <a:t>Phylogenetic</a:t>
            </a:r>
            <a:r>
              <a:rPr lang="en-US" sz="2000" dirty="0" smtClean="0"/>
              <a:t> (adjective)</a:t>
            </a:r>
          </a:p>
          <a:p>
            <a:pPr lvl="1"/>
            <a:endParaRPr lang="en-US" dirty="0"/>
          </a:p>
        </p:txBody>
      </p:sp>
      <p:pic>
        <p:nvPicPr>
          <p:cNvPr id="6" name="Picture 5" descr="phylogeneticTre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66474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5486400"/>
            <a:ext cx="294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</a:t>
            </a:r>
            <a:r>
              <a:rPr lang="en-US" sz="1800" dirty="0" err="1" smtClean="0"/>
              <a:t>Phylogenetic</a:t>
            </a:r>
            <a:r>
              <a:rPr lang="en-US" sz="1800" dirty="0" smtClean="0"/>
              <a:t> Tree of Life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Bonus Biology Term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876800"/>
          </a:xfrm>
        </p:spPr>
        <p:txBody>
          <a:bodyPr/>
          <a:lstStyle/>
          <a:p>
            <a:r>
              <a:rPr lang="en-US" sz="2400" u="sng" smtClean="0"/>
              <a:t>Polytomy</a:t>
            </a:r>
            <a:r>
              <a:rPr lang="en-US" sz="2400" smtClean="0"/>
              <a:t> = a division into more than two branches</a:t>
            </a:r>
            <a:endParaRPr lang="en-US" smtClean="0"/>
          </a:p>
          <a:p>
            <a:pPr lvl="1"/>
            <a:r>
              <a:rPr lang="en-US" sz="2000" smtClean="0"/>
              <a:t>{poly} (“many”}</a:t>
            </a:r>
          </a:p>
          <a:p>
            <a:pPr lvl="1"/>
            <a:r>
              <a:rPr lang="en-US" sz="2000" smtClean="0"/>
              <a:t>{tom} (“cut”)</a:t>
            </a:r>
          </a:p>
          <a:p>
            <a:pPr lvl="1"/>
            <a:r>
              <a:rPr lang="en-US" sz="2000" smtClean="0"/>
              <a:t>{-y} (makes abstract nouns)</a:t>
            </a:r>
          </a:p>
          <a:p>
            <a:r>
              <a:rPr lang="en-US" sz="2400" smtClean="0"/>
              <a:t>Compare:</a:t>
            </a:r>
            <a:r>
              <a:rPr lang="en-US" smtClean="0"/>
              <a:t>	</a:t>
            </a:r>
          </a:p>
          <a:p>
            <a:pPr lvl="1"/>
            <a:r>
              <a:rPr lang="en-US" sz="2000" smtClean="0"/>
              <a:t>Anatomy ({ana} = “up”}</a:t>
            </a:r>
          </a:p>
          <a:p>
            <a:pPr lvl="1"/>
            <a:r>
              <a:rPr lang="en-US" sz="2000" smtClean="0"/>
              <a:t>Atom ({a-} = “not”)</a:t>
            </a:r>
          </a:p>
          <a:p>
            <a:pPr lvl="1"/>
            <a:r>
              <a:rPr lang="en-US" sz="2000" smtClean="0"/>
              <a:t>Dichotomy (“dicho” = “in two”)</a:t>
            </a:r>
          </a:p>
          <a:p>
            <a:pPr lvl="1"/>
            <a:endParaRPr lang="en-US" dirty="0"/>
          </a:p>
        </p:txBody>
      </p:sp>
      <p:pic>
        <p:nvPicPr>
          <p:cNvPr id="6" name="Picture 5" descr="phylogeneticTre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66474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5486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A </a:t>
            </a:r>
            <a:r>
              <a:rPr lang="en-US" sz="1800" dirty="0" err="1" smtClean="0"/>
              <a:t>Polytomy</a:t>
            </a:r>
            <a:r>
              <a:rPr lang="en-US" sz="1800" dirty="0" smtClean="0"/>
              <a:t> </a:t>
            </a:r>
          </a:p>
          <a:p>
            <a:pPr algn="r"/>
            <a:r>
              <a:rPr lang="en-US" sz="1800" dirty="0"/>
              <a:t>i</a:t>
            </a:r>
            <a:r>
              <a:rPr lang="en-US" sz="1800" dirty="0" smtClean="0"/>
              <a:t>n a </a:t>
            </a:r>
            <a:r>
              <a:rPr lang="en-US" sz="1800" dirty="0" err="1" smtClean="0"/>
              <a:t>Phylogenetic</a:t>
            </a:r>
            <a:r>
              <a:rPr lang="en-US" sz="1800" dirty="0" smtClean="0"/>
              <a:t> Tree of Life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200900" y="4381500"/>
            <a:ext cx="1676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Biology Term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u="sng" dirty="0" smtClean="0"/>
              <a:t>Homology</a:t>
            </a:r>
            <a:r>
              <a:rPr lang="en-US" dirty="0" smtClean="0"/>
              <a:t> = similarity, inherited from a common ancestor, between structures  (a bird wing and a human arm are homologous forelimbs)</a:t>
            </a:r>
          </a:p>
          <a:p>
            <a:pPr lvl="1"/>
            <a:r>
              <a:rPr lang="en-US" dirty="0" smtClean="0"/>
              <a:t>{homo} = “same”</a:t>
            </a:r>
          </a:p>
          <a:p>
            <a:pPr lvl="1"/>
            <a:r>
              <a:rPr lang="en-US" dirty="0" smtClean="0"/>
              <a:t>{log} = “word,” “plan,” “structure”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y</a:t>
            </a:r>
            <a:r>
              <a:rPr lang="en-US" dirty="0" smtClean="0"/>
              <a:t>} (makes abstract noun).</a:t>
            </a:r>
          </a:p>
          <a:p>
            <a:r>
              <a:rPr lang="en-US" dirty="0" smtClean="0"/>
              <a:t>Etymologically, “homology” means “agreement.”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Biology Term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r>
              <a:rPr lang="en-US" sz="2800" u="sng" dirty="0" err="1" smtClean="0"/>
              <a:t>Homoplasy</a:t>
            </a:r>
            <a:r>
              <a:rPr lang="en-US" sz="2800" dirty="0" smtClean="0"/>
              <a:t> = presence of similar traits not inherited from the same ancestor, but developed independently (the spines of </a:t>
            </a:r>
            <a:r>
              <a:rPr lang="en-US" sz="2800" dirty="0" err="1" smtClean="0"/>
              <a:t>hedghogs</a:t>
            </a:r>
            <a:r>
              <a:rPr lang="en-US" sz="2800" dirty="0" smtClean="0"/>
              <a:t> and porcupines are homoplastic, that is, they are and </a:t>
            </a:r>
            <a:r>
              <a:rPr lang="en-US" sz="2800" smtClean="0"/>
              <a:t>instance of </a:t>
            </a:r>
            <a:r>
              <a:rPr lang="en-US" sz="2800" dirty="0" err="1" smtClean="0"/>
              <a:t>homoplasy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{homo} = “same”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plas</a:t>
            </a:r>
            <a:r>
              <a:rPr lang="en-US" dirty="0" smtClean="0"/>
              <a:t>} = “form,” “shape” (compare “plastic”)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y</a:t>
            </a:r>
            <a:r>
              <a:rPr lang="en-US" dirty="0" smtClean="0"/>
              <a:t>} (makes abstract noun).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Parts of Speech</a:t>
            </a:r>
            <a:br>
              <a:rPr lang="en-US"/>
            </a:br>
            <a:r>
              <a:rPr lang="en-US" sz="3200"/>
              <a:t>The Eight Classical Parts of Speech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Classical [that is, Greek and Roman] grammarians divided words into eight categories. Traditionally,  they are called the eight “</a:t>
            </a:r>
            <a:r>
              <a:rPr lang="en-US" sz="2000" b="1"/>
              <a:t>parts of speech</a:t>
            </a:r>
            <a:r>
              <a:rPr lang="en-US" sz="2000"/>
              <a:t>.” Your book calls them “</a:t>
            </a:r>
            <a:r>
              <a:rPr lang="en-US" sz="2000" b="1"/>
              <a:t>classes of words</a:t>
            </a:r>
            <a:r>
              <a:rPr lang="en-US" sz="2000"/>
              <a:t>,” which sounds better in modern English.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In fact, these categories were developed to describe Greek and Latin and sometimes don’t fit English well. However, they are still useful.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The eight parts of speech (or classes of words) are:</a:t>
            </a:r>
            <a:endParaRPr lang="en-US" sz="2800"/>
          </a:p>
        </p:txBody>
      </p:sp>
      <p:graphicFrame>
        <p:nvGraphicFramePr>
          <p:cNvPr id="46170" name="Group 90"/>
          <p:cNvGraphicFramePr>
            <a:graphicFrameLocks noGrp="1"/>
          </p:cNvGraphicFramePr>
          <p:nvPr/>
        </p:nvGraphicFramePr>
        <p:xfrm>
          <a:off x="1143000" y="4419600"/>
          <a:ext cx="6858000" cy="22098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verbs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prepositions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nouns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pronouns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adjectives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conjunctions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adverbs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interjections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Eight Parts of Speech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438400"/>
          </a:xfrm>
        </p:spPr>
        <p:txBody>
          <a:bodyPr/>
          <a:lstStyle/>
          <a:p>
            <a:pPr eaLnBrk="1" hangingPunct="1"/>
            <a:r>
              <a:rPr lang="en-US" sz="2400"/>
              <a:t>The “parts of speech” in yellow are “content words,” and the textbook concentrates on them because these are the words that build vocabulary. </a:t>
            </a:r>
          </a:p>
          <a:p>
            <a:pPr eaLnBrk="1" hangingPunct="1"/>
            <a:r>
              <a:rPr lang="en-US" sz="2400"/>
              <a:t>The ones in black are “function words.” Your book is less interested in them. Nevertheless, we will look at them in this class. </a:t>
            </a:r>
          </a:p>
        </p:txBody>
      </p:sp>
      <p:graphicFrame>
        <p:nvGraphicFramePr>
          <p:cNvPr id="47133" name="Group 29"/>
          <p:cNvGraphicFramePr>
            <a:graphicFrameLocks noGrp="1"/>
          </p:cNvGraphicFramePr>
          <p:nvPr/>
        </p:nvGraphicFramePr>
        <p:xfrm>
          <a:off x="1066800" y="1676400"/>
          <a:ext cx="6858000" cy="22098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CDB0A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verbs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prepositions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CDB0A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nouns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pronouns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CDB0A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adjectives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conjunctions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CDB0A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adverbs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interjections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Nouns, Part 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/>
              <a:t>Nouns are often said to be persons, places, and things, but such generalizations can be tricky to use.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/>
              <a:t>Ultimately, if you just practice, you’ll get a feel for what’s a noun and what’s a verb and so on. It’s a very natural thing for humans to do.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/>
              <a:t>Your book gives you two tests to help you figure out what’s a noun: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/>
              <a:t>Morphological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/>
              <a:t>Syntactical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Nouns, Part II:</a:t>
            </a:r>
            <a:br>
              <a:rPr lang="en-US"/>
            </a:br>
            <a:r>
              <a:rPr lang="en-US" sz="2400"/>
              <a:t>The Morphological Test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Morphology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685800" y="41148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In the morphological test for nouns, you see if a word can be made plural by changing its form with the morpheme {s}. If it can, it’s a noun.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Warning: This test will not always work!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pic>
        <p:nvPicPr>
          <p:cNvPr id="6" name="Picture 5" descr="morpholog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62200"/>
            <a:ext cx="4876800" cy="172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Nouns, Part III:</a:t>
            </a:r>
            <a:br>
              <a:rPr lang="en-US"/>
            </a:br>
            <a:r>
              <a:rPr lang="en-US" sz="2400"/>
              <a:t>Examples of the Morphological Test for Nouns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CDB0A"/>
                </a:solidFill>
              </a:rPr>
              <a:t>The </a:t>
            </a:r>
            <a:r>
              <a:rPr lang="en-US" u="sng">
                <a:solidFill>
                  <a:srgbClr val="FCDB0A"/>
                </a:solidFill>
              </a:rPr>
              <a:t>dog</a:t>
            </a:r>
            <a:r>
              <a:rPr lang="en-US">
                <a:solidFill>
                  <a:srgbClr val="FCDB0A"/>
                </a:solidFill>
              </a:rPr>
              <a:t> chewed a </a:t>
            </a:r>
            <a:r>
              <a:rPr lang="en-US" u="sng">
                <a:solidFill>
                  <a:srgbClr val="FCDB0A"/>
                </a:solidFill>
              </a:rPr>
              <a:t>bone</a:t>
            </a:r>
            <a:r>
              <a:rPr lang="en-US">
                <a:solidFill>
                  <a:srgbClr val="FCDB0A"/>
                </a:solidFill>
              </a:rPr>
              <a:t>.</a:t>
            </a:r>
            <a:r>
              <a:rPr lang="en-US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676400" y="3124200"/>
            <a:ext cx="6130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Of the words in this sentence, only “dog”</a:t>
            </a:r>
          </a:p>
          <a:p>
            <a:r>
              <a:rPr lang="en-US"/>
              <a:t>and “bone” can be make plural by changing </a:t>
            </a:r>
          </a:p>
          <a:p>
            <a:r>
              <a:rPr lang="en-US"/>
              <a:t>their forms with {s} (“dogs” and “bones”)</a:t>
            </a:r>
          </a:p>
          <a:p>
            <a:r>
              <a:rPr lang="en-US"/>
              <a:t>They are the only nouns in the sentence. 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Nouns, Part III:</a:t>
            </a:r>
            <a:br>
              <a:rPr lang="en-US"/>
            </a:br>
            <a:r>
              <a:rPr lang="en-US" sz="2400"/>
              <a:t>The Syntactic Test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Syntax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09600" y="44196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In the syntactical test for nouns, you see if a word comfortably fits in the position after words that your book calls “noun markers.” Some noun markers are </a:t>
            </a:r>
            <a:r>
              <a:rPr lang="en-US" sz="2800" i="1"/>
              <a:t>the</a:t>
            </a:r>
            <a:r>
              <a:rPr lang="en-US" sz="2800"/>
              <a:t>, </a:t>
            </a:r>
            <a:r>
              <a:rPr lang="en-US" sz="2800" i="1"/>
              <a:t>a</a:t>
            </a:r>
            <a:r>
              <a:rPr lang="en-US" sz="2800"/>
              <a:t>, </a:t>
            </a:r>
            <a:r>
              <a:rPr lang="en-US" sz="2800" i="1"/>
              <a:t>many</a:t>
            </a:r>
            <a:r>
              <a:rPr lang="en-US" sz="2800"/>
              <a:t>, </a:t>
            </a:r>
            <a:r>
              <a:rPr lang="en-US" sz="2800" i="1"/>
              <a:t>that</a:t>
            </a:r>
            <a:r>
              <a:rPr lang="en-US" sz="2800"/>
              <a:t>, and </a:t>
            </a:r>
            <a:r>
              <a:rPr lang="en-US" sz="2800" i="1"/>
              <a:t>these</a:t>
            </a:r>
            <a:r>
              <a:rPr lang="en-US" sz="2800"/>
              <a:t>.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pic>
        <p:nvPicPr>
          <p:cNvPr id="6" name="Picture 5" descr="synta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6565900" cy="190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Nouns, Part IV:</a:t>
            </a:r>
            <a:br>
              <a:rPr lang="en-US"/>
            </a:br>
            <a:r>
              <a:rPr lang="en-US" sz="2400"/>
              <a:t>Examples of the Syntactical Test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820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CDB0A"/>
                </a:solidFill>
              </a:rPr>
              <a:t>with, horse, accelerate, porkchop, beautifully</a:t>
            </a:r>
            <a:endParaRPr lang="en-US">
              <a:solidFill>
                <a:srgbClr val="FCDB0A"/>
              </a:solidFill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9600" y="2935288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Which of these words fit comfortably after the </a:t>
            </a:r>
          </a:p>
          <a:p>
            <a:r>
              <a:rPr lang="en-US"/>
              <a:t>noun markers like </a:t>
            </a:r>
            <a:r>
              <a:rPr lang="en-US" i="1"/>
              <a:t>the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many</a:t>
            </a:r>
            <a:r>
              <a:rPr lang="en-US"/>
              <a:t>, </a:t>
            </a:r>
            <a:r>
              <a:rPr lang="en-US" i="1"/>
              <a:t>that</a:t>
            </a:r>
            <a:r>
              <a:rPr lang="en-US"/>
              <a:t>, and </a:t>
            </a:r>
            <a:r>
              <a:rPr lang="en-US" i="1"/>
              <a:t>these</a:t>
            </a:r>
            <a:r>
              <a:rPr lang="en-US"/>
              <a:t>, and are therefore nouns? 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1427</Words>
  <Application>Microsoft Macintosh PowerPoint</Application>
  <PresentationFormat>On-screen Show (4:3)</PresentationFormat>
  <Paragraphs>191</Paragraphs>
  <Slides>25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Word Roots: Classics 30</vt:lpstr>
      <vt:lpstr>Today’s Goals</vt:lpstr>
      <vt:lpstr>Parts of Speech The Eight Classical Parts of Speech</vt:lpstr>
      <vt:lpstr>The Eight Parts of Speech</vt:lpstr>
      <vt:lpstr>Nouns, Part I</vt:lpstr>
      <vt:lpstr>Nouns, Part II: The Morphological Test</vt:lpstr>
      <vt:lpstr>Nouns, Part III: Examples of the Morphological Test for Nouns</vt:lpstr>
      <vt:lpstr>Nouns, Part III: The Syntactic Test</vt:lpstr>
      <vt:lpstr>Nouns, Part IV: Examples of the Syntactical Test</vt:lpstr>
      <vt:lpstr>Adjectives, Part I</vt:lpstr>
      <vt:lpstr>Adjectives, Part II: The Morphological Test</vt:lpstr>
      <vt:lpstr>Adjectives, Part III: The Syntactical Tests</vt:lpstr>
      <vt:lpstr>Adjectives, Part IV  Using morphological and syntactical tests, determine which of these words are adjectives. </vt:lpstr>
      <vt:lpstr>Verbs, Part I</vt:lpstr>
      <vt:lpstr>Verbs, Part II  Using a morphological test, determine which of these words are verbs. </vt:lpstr>
      <vt:lpstr>Adverbs, Part I</vt:lpstr>
      <vt:lpstr>Adverbs, Part II</vt:lpstr>
      <vt:lpstr>Adverbs, Part III Use the questions “How?” “When?” and “Where?” to identify adverbs in the following list. </vt:lpstr>
      <vt:lpstr>Dictionary Practice I; “inclusion”</vt:lpstr>
      <vt:lpstr>Dictionary Practice II: “percussion”</vt:lpstr>
      <vt:lpstr>More Greek Practice Read the Following Greek Words</vt:lpstr>
      <vt:lpstr>Bonus Biology Term I</vt:lpstr>
      <vt:lpstr>Bonus Biology Term II</vt:lpstr>
      <vt:lpstr>Bonus Biology Term III</vt:lpstr>
      <vt:lpstr>Bonus Biology Term IV</vt:lpstr>
    </vt:vector>
  </TitlesOfParts>
  <Company>John Rundin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Roots: Classics 30</dc:title>
  <dc:creator>John Rundin</dc:creator>
  <cp:lastModifiedBy>rundin</cp:lastModifiedBy>
  <cp:revision>49</cp:revision>
  <dcterms:created xsi:type="dcterms:W3CDTF">2010-08-06T01:19:10Z</dcterms:created>
  <dcterms:modified xsi:type="dcterms:W3CDTF">2010-08-06T02:11:33Z</dcterms:modified>
</cp:coreProperties>
</file>